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notesMasterIdLst>
    <p:notesMasterId r:id="rId33"/>
  </p:notesMasterIdLst>
  <p:sldIdLst>
    <p:sldId id="256" r:id="rId2"/>
    <p:sldId id="257" r:id="rId3"/>
    <p:sldId id="377" r:id="rId4"/>
    <p:sldId id="385" r:id="rId5"/>
    <p:sldId id="386" r:id="rId6"/>
    <p:sldId id="402" r:id="rId7"/>
    <p:sldId id="387" r:id="rId8"/>
    <p:sldId id="388" r:id="rId9"/>
    <p:sldId id="389" r:id="rId10"/>
    <p:sldId id="390" r:id="rId11"/>
    <p:sldId id="403" r:id="rId12"/>
    <p:sldId id="391" r:id="rId13"/>
    <p:sldId id="404" r:id="rId14"/>
    <p:sldId id="392" r:id="rId15"/>
    <p:sldId id="405" r:id="rId16"/>
    <p:sldId id="393" r:id="rId17"/>
    <p:sldId id="406" r:id="rId18"/>
    <p:sldId id="394" r:id="rId19"/>
    <p:sldId id="407" r:id="rId20"/>
    <p:sldId id="395" r:id="rId21"/>
    <p:sldId id="409" r:id="rId22"/>
    <p:sldId id="396" r:id="rId23"/>
    <p:sldId id="408" r:id="rId24"/>
    <p:sldId id="410" r:id="rId25"/>
    <p:sldId id="397" r:id="rId26"/>
    <p:sldId id="398" r:id="rId27"/>
    <p:sldId id="411" r:id="rId28"/>
    <p:sldId id="399" r:id="rId29"/>
    <p:sldId id="412" r:id="rId30"/>
    <p:sldId id="400" r:id="rId31"/>
    <p:sldId id="401" r:id="rId3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93"/>
    <p:restoredTop sz="74910"/>
  </p:normalViewPr>
  <p:slideViewPr>
    <p:cSldViewPr snapToGrid="0" snapToObjects="1">
      <p:cViewPr varScale="1">
        <p:scale>
          <a:sx n="69" d="100"/>
          <a:sy n="69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0B8F-BD6D-004C-88B0-DD9A0190B239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D1DEC-2620-5A42-8E1F-9A892B013D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09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さあ、最終ステップです。</a:t>
            </a:r>
            <a:endParaRPr kumimoji="1" lang="en-US" altLang="ja-JP" dirty="0"/>
          </a:p>
          <a:p>
            <a:r>
              <a:rPr kumimoji="1" lang="ja-JP" altLang="en-US"/>
              <a:t>ここでは、これまで構築してきた自社メソッドを理解し、実践出来る様になる為の</a:t>
            </a:r>
            <a:endParaRPr kumimoji="1" lang="en-US" altLang="ja-JP" dirty="0"/>
          </a:p>
          <a:p>
            <a:r>
              <a:rPr kumimoji="1" lang="ja-JP" altLang="en-US"/>
              <a:t>育成カリキュラムを策定します。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このカリキュラムを策定する事で、店長育成がある意味自動化されます。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仕組みを使える店長をどんどん育成できる事が多店舗化への</a:t>
            </a:r>
            <a:r>
              <a:rPr kumimoji="1" lang="en-US" altLang="ja-JP" dirty="0"/>
              <a:t>1</a:t>
            </a:r>
            <a:r>
              <a:rPr kumimoji="1" lang="ja-JP" altLang="en-US"/>
              <a:t>番の強みです。</a:t>
            </a:r>
            <a:endParaRPr kumimoji="1" lang="en-US" altLang="ja-JP" dirty="0"/>
          </a:p>
          <a:p>
            <a:r>
              <a:rPr kumimoji="1" lang="ja-JP" altLang="en-US"/>
              <a:t>最終章スタートです。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D1DEC-2620-5A42-8E1F-9A892B013DE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220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C240EE-C6B2-6C47-94B1-9B318EC89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6CE9A8-ECF7-504D-9D3D-EF83DBC1E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00C584-774D-2242-8C79-11D17588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7B4230-3696-D54D-84AD-1D192D58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C57D1F-556E-9F4E-BA86-E90A5253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58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0F549-D848-6D40-8FD9-EF748FE4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6B4428-BB62-4F4F-91F7-057F5A358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0DC54F-8887-9A49-AF49-339A02BE2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A3D9CA-5E82-2D4A-9A9D-FB97F31C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691544-0D08-FF4D-B8B4-3390583BF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3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1D8E111-4CF4-0640-B39C-E1562C11F6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7A2C55-0EE3-494E-B4A9-C27A210A2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38F38C-797E-404A-AF0E-DA689FCD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7AC0BD-4DFB-EE4D-B61E-8C506F5C1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C152E-3865-DB43-A2EC-A39366098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09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023D9-262F-CC41-BB64-492E840F4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D28DA0-342D-C447-9B57-875377437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6FCCAF-7995-E240-BFAE-70D49D13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BC38EA-09AD-9543-8259-F8E5D38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301B13-5895-4844-ADE9-BFE833D3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0EEB80-EDFE-8E46-91F5-91CBEEF5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590194-1E7D-1A4F-AFDF-0B3C27371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29A46B-D466-D94D-97B2-42E6F96F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AEB3C-55B9-704A-9223-221EE47D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622DAE-2255-C84E-9CCD-6D375D16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83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779B2-4BC6-1B48-B875-A36328E1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83F2E-FB9D-9C46-B95D-E4D118439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135515-AFEC-5B42-8661-DD2DD007C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7F97E2-0C89-1543-A5FE-CB9FC1F9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987109-9554-A44A-ABA6-CA5A25B1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6BC380-F674-0440-908E-8DA5B6D1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49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DB030-DEB9-1B4F-AD62-D25012414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AF6C92-E7D5-F64E-BF1D-81904B09E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43E763-D044-CB48-82F9-9E47E1955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A245AC-4001-B347-A7EB-9A440CCBC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426CDF-D4C0-5D47-914D-B71DA03C8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585683-34C2-0849-9122-31E06967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5CDC9A-789A-8649-9301-CA5DD4CC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43AEB6-F8E5-3541-88E0-FB9FA4F8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50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9E77C-D02E-0340-B0C1-AF21397A1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699AB3-A3C2-3348-9D4C-E85BD3E9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05E1CC-FA92-1845-B365-B75FE8D59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5F1250-CA81-BE4C-A508-B3AFF3AD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73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B245CE-A310-3E42-8E16-94F5145E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D2F775-8574-154E-9BAD-A0DB3F52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CC0A94-BAC3-BE46-8138-77D9CD3D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9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24674-57F3-A645-A927-79079897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F37F76-3369-434A-AE69-CF29D26D9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15A43F9-96E1-1C4F-8192-1DDE228C5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A92A9D-2125-CB40-8C57-536A68187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C124D0-53BD-9A41-B19E-D4660098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105972-2445-3F4A-BF91-A6A109C9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8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BE593-9B82-A545-8D70-87616D49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73DF97-F5BB-6C41-97D0-3AD4D5411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E419D0-507F-9B42-852A-F109AFC8A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1EA35F-F618-2E46-8E6C-0AC40084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1BCA64-448E-CF48-9A12-BC63E590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A4AE87-B5E4-0A40-B8D3-5D8491F0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9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BCC628-0552-6043-BD72-D7E527B1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6CC48A-C99D-FE4A-8AE3-50343537F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4B0EA-2E83-3045-B861-E6C09203C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FF33-3064-5440-9EE1-553660552FA7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705886-79C5-0145-8A2F-AA983F056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FABAD8-ED78-F54D-A466-2BD7EF7F5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067C-E4D3-674A-B260-3A27207D0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B115FB-B4B5-9643-80A2-581C36654990}"/>
              </a:ext>
            </a:extLst>
          </p:cNvPr>
          <p:cNvSpPr txBox="1"/>
          <p:nvPr/>
        </p:nvSpPr>
        <p:spPr>
          <a:xfrm>
            <a:off x="231228" y="2386097"/>
            <a:ext cx="8639503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tx1"/>
                </a:solidFill>
              </a:rPr>
              <a:t>飲食店多店舗化</a:t>
            </a:r>
            <a:r>
              <a:rPr kumimoji="1" lang="en-US" altLang="ja-JP" sz="4000" b="1" dirty="0">
                <a:solidFill>
                  <a:srgbClr val="C00000"/>
                </a:solidFill>
              </a:rPr>
              <a:t>『</a:t>
            </a:r>
            <a:r>
              <a:rPr kumimoji="1" lang="ja-JP" altLang="en-US" sz="4000" b="1">
                <a:solidFill>
                  <a:srgbClr val="C00000"/>
                </a:solidFill>
              </a:rPr>
              <a:t>エフワン８ステップ</a:t>
            </a:r>
            <a:r>
              <a:rPr kumimoji="1" lang="en-US" altLang="ja-JP" sz="4000" b="1" dirty="0">
                <a:solidFill>
                  <a:srgbClr val="C00000"/>
                </a:solidFill>
              </a:rPr>
              <a:t>』</a:t>
            </a:r>
          </a:p>
          <a:p>
            <a:pPr algn="ctr"/>
            <a:r>
              <a:rPr kumimoji="1" lang="ja-JP" altLang="en-US" sz="3200" b="1">
                <a:solidFill>
                  <a:schemeClr val="tx1"/>
                </a:solidFill>
              </a:rPr>
              <a:t>オンラインプログラム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6142A34-2491-2447-87B9-78017AAAD4D4}"/>
              </a:ext>
            </a:extLst>
          </p:cNvPr>
          <p:cNvSpPr txBox="1"/>
          <p:nvPr/>
        </p:nvSpPr>
        <p:spPr>
          <a:xfrm>
            <a:off x="528837" y="4512686"/>
            <a:ext cx="8086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/>
              <a:t>飲食店の多店舗展開への</a:t>
            </a:r>
            <a:r>
              <a:rPr lang="ja-JP" altLang="en-US" sz="3600" b="1">
                <a:solidFill>
                  <a:srgbClr val="C00000"/>
                </a:solidFill>
              </a:rPr>
              <a:t>手順</a:t>
            </a:r>
            <a:r>
              <a:rPr lang="ja-JP" altLang="en-US" sz="3600" b="1"/>
              <a:t>を</a:t>
            </a:r>
            <a:r>
              <a:rPr lang="ja-JP" altLang="en-US" sz="3600" b="1">
                <a:solidFill>
                  <a:srgbClr val="C00000"/>
                </a:solidFill>
              </a:rPr>
              <a:t>体系的</a:t>
            </a:r>
            <a:r>
              <a:rPr lang="ja-JP" altLang="en-US" sz="3600" b="1"/>
              <a:t>にまとめたプログラム</a:t>
            </a:r>
            <a:endParaRPr kumimoji="1" lang="en-US" altLang="ja-JP" sz="3600" b="1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EB3601-AA4D-614C-9BED-F5529C438C00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84B080E-B1B7-9F49-9FC1-30862F79DB9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835582" y="1397874"/>
            <a:ext cx="7399284" cy="40464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C4EB98-3BAE-B644-B4F8-2E07D8F2661F}"/>
              </a:ext>
            </a:extLst>
          </p:cNvPr>
          <p:cNvSpPr txBox="1"/>
          <p:nvPr/>
        </p:nvSpPr>
        <p:spPr>
          <a:xfrm>
            <a:off x="615512" y="727017"/>
            <a:ext cx="6268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/>
              <a:t>社員と共に</a:t>
            </a:r>
            <a:endParaRPr kumimoji="1" lang="en-US" altLang="ja-JP" sz="2400" b="1" u="sng" dirty="0"/>
          </a:p>
          <a:p>
            <a:r>
              <a:rPr lang="ja-JP" altLang="en-US" sz="2400" b="1" u="sng"/>
              <a:t>ヴィジョンの実現を目指す</a:t>
            </a:r>
            <a:r>
              <a:rPr kumimoji="1" lang="ja-JP" altLang="en-US" sz="2400" b="1" u="sng"/>
              <a:t>飲食店経営者へ</a:t>
            </a:r>
          </a:p>
        </p:txBody>
      </p:sp>
    </p:spTree>
    <p:extLst>
      <p:ext uri="{BB962C8B-B14F-4D97-AF65-F5344CB8AC3E}">
        <p14:creationId xmlns:p14="http://schemas.microsoft.com/office/powerpoint/2010/main" val="68720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11DE9BE-6C31-8D46-A3B7-74FB18AC057D}"/>
              </a:ext>
            </a:extLst>
          </p:cNvPr>
          <p:cNvSpPr txBox="1"/>
          <p:nvPr/>
        </p:nvSpPr>
        <p:spPr>
          <a:xfrm>
            <a:off x="719417" y="2582615"/>
            <a:ext cx="7705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２、経営理念、ヴィジョン、年度計画の理解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593749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329A7C2-A6BE-254F-B073-F51271F1C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605" y="1237417"/>
            <a:ext cx="7228575" cy="477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8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201592-583D-FF47-9C06-77524ED35C2B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6AFEA5-921E-FA42-8E6B-796AA44351CF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0C87352-A82B-3D42-9F75-5C54DEF31319}"/>
              </a:ext>
            </a:extLst>
          </p:cNvPr>
          <p:cNvSpPr txBox="1"/>
          <p:nvPr/>
        </p:nvSpPr>
        <p:spPr>
          <a:xfrm>
            <a:off x="1701053" y="2582615"/>
            <a:ext cx="5741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３、コンセプトと事業計画の理解</a:t>
            </a:r>
          </a:p>
        </p:txBody>
      </p:sp>
    </p:spTree>
    <p:extLst>
      <p:ext uri="{BB962C8B-B14F-4D97-AF65-F5344CB8AC3E}">
        <p14:creationId xmlns:p14="http://schemas.microsoft.com/office/powerpoint/2010/main" val="388827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F948BAF-DFF7-664C-BB42-F3A6CE1DAC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01" y="1322084"/>
            <a:ext cx="7477811" cy="49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96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AC8B7D-C02F-F542-9A88-59DB5BAE6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B9696A-212A-3F4C-BF03-0C17D108DD8E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454CDE0-2B8C-4540-BDBB-EA232A940559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BED2E6-3E3A-A547-A1A0-551F31A2AA22}"/>
              </a:ext>
            </a:extLst>
          </p:cNvPr>
          <p:cNvSpPr txBox="1"/>
          <p:nvPr/>
        </p:nvSpPr>
        <p:spPr>
          <a:xfrm>
            <a:off x="1613647" y="2582615"/>
            <a:ext cx="5916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４、売上、原価、人件費管理の理解</a:t>
            </a:r>
          </a:p>
        </p:txBody>
      </p:sp>
    </p:spTree>
    <p:extLst>
      <p:ext uri="{BB962C8B-B14F-4D97-AF65-F5344CB8AC3E}">
        <p14:creationId xmlns:p14="http://schemas.microsoft.com/office/powerpoint/2010/main" val="4287974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19CDED0-7910-5045-8BED-B232993717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86" y="1271425"/>
            <a:ext cx="7177054" cy="473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92E6A3-471F-2B4F-91DC-5A604D073894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913FF7-2A8D-6846-8282-68E8CECE5CF2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BDA9BC-2180-274A-8219-66F6415DB7BC}"/>
              </a:ext>
            </a:extLst>
          </p:cNvPr>
          <p:cNvSpPr txBox="1"/>
          <p:nvPr/>
        </p:nvSpPr>
        <p:spPr>
          <a:xfrm>
            <a:off x="1432112" y="2582615"/>
            <a:ext cx="6279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５、その他経費、年度予算管理の理解</a:t>
            </a:r>
          </a:p>
        </p:txBody>
      </p:sp>
    </p:spTree>
    <p:extLst>
      <p:ext uri="{BB962C8B-B14F-4D97-AF65-F5344CB8AC3E}">
        <p14:creationId xmlns:p14="http://schemas.microsoft.com/office/powerpoint/2010/main" val="2610654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A6646E0-977C-D446-963D-A104B11D9D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850" y="1381318"/>
            <a:ext cx="7101162" cy="500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15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886DEA-3422-A347-9FE5-84FD869E1E21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332636-0220-8C4B-9A97-5C0D389D29AF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324A32-C0E1-D543-A9E5-01FADC65621C}"/>
              </a:ext>
            </a:extLst>
          </p:cNvPr>
          <p:cNvSpPr txBox="1"/>
          <p:nvPr/>
        </p:nvSpPr>
        <p:spPr>
          <a:xfrm>
            <a:off x="162979" y="2582615"/>
            <a:ext cx="8806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６、自社メソッド（自信店長育成メソッド）の理解</a:t>
            </a:r>
          </a:p>
        </p:txBody>
      </p:sp>
    </p:spTree>
    <p:extLst>
      <p:ext uri="{BB962C8B-B14F-4D97-AF65-F5344CB8AC3E}">
        <p14:creationId xmlns:p14="http://schemas.microsoft.com/office/powerpoint/2010/main" val="2548121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A65D00-9290-5943-87A0-0C5CA6478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36" y="1240329"/>
            <a:ext cx="7346227" cy="530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2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0B4D4C-74AC-5641-A3F6-8F8F4A874624}"/>
              </a:ext>
            </a:extLst>
          </p:cNvPr>
          <p:cNvSpPr txBox="1"/>
          <p:nvPr/>
        </p:nvSpPr>
        <p:spPr>
          <a:xfrm>
            <a:off x="714703" y="297112"/>
            <a:ext cx="7924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目次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lang="ja-JP" altLang="en-US" sz="2400" b="1"/>
              <a:t>はじめに：当プログラムの概念と概要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STEP1</a:t>
            </a:r>
            <a:r>
              <a:rPr kumimoji="1" lang="ja-JP" altLang="en-US" sz="2400" b="1"/>
              <a:t>：社長のリーダーシップ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STEP2</a:t>
            </a:r>
            <a:r>
              <a:rPr kumimoji="1" lang="ja-JP" altLang="en-US" sz="2400" b="1"/>
              <a:t>：業態コンセプト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STEP3</a:t>
            </a:r>
            <a:r>
              <a:rPr kumimoji="1" lang="ja-JP" altLang="en-US" sz="2400" b="1"/>
              <a:t>：標準事業計画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STEP4</a:t>
            </a:r>
            <a:r>
              <a:rPr kumimoji="1" lang="ja-JP" altLang="en-US" sz="2400" b="1"/>
              <a:t>：提供価値の基準、標準の設定管理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STEP5</a:t>
            </a:r>
            <a:r>
              <a:rPr kumimoji="1" lang="ja-JP" altLang="en-US" sz="2400" b="1"/>
              <a:t>：数値基準、標準の設定管理</a:t>
            </a:r>
            <a:endParaRPr kumimoji="1" lang="en-US" altLang="ja-JP" sz="2400" b="1" dirty="0"/>
          </a:p>
          <a:p>
            <a:endParaRPr lang="en-US" altLang="ja-JP" b="1" dirty="0"/>
          </a:p>
          <a:p>
            <a:r>
              <a:rPr kumimoji="1" lang="en-US" altLang="ja-JP" sz="2400" b="1" dirty="0"/>
              <a:t>STEP</a:t>
            </a:r>
            <a:r>
              <a:rPr lang="en-US" altLang="ja-JP" sz="2400" b="1" dirty="0"/>
              <a:t>6</a:t>
            </a:r>
            <a:r>
              <a:rPr lang="ja-JP" altLang="en-US" sz="2400" b="1"/>
              <a:t>：売上アップを定義する</a:t>
            </a:r>
            <a:endParaRPr lang="en-US" altLang="ja-JP" sz="2400" b="1" dirty="0"/>
          </a:p>
          <a:p>
            <a:endParaRPr kumimoji="1" lang="en-US" altLang="ja-JP" b="1" dirty="0"/>
          </a:p>
          <a:p>
            <a:r>
              <a:rPr lang="en-US" altLang="ja-JP" sz="2400" b="1" dirty="0"/>
              <a:t>STEP7</a:t>
            </a:r>
            <a:r>
              <a:rPr lang="ja-JP" altLang="en-US" sz="2400" b="1"/>
              <a:t>：自社メソッド構築（自信店長育成メソッド）</a:t>
            </a:r>
            <a:endParaRPr lang="en-US" altLang="ja-JP" sz="2400" b="1" dirty="0"/>
          </a:p>
          <a:p>
            <a:endParaRPr kumimoji="1" lang="en-US" altLang="ja-JP" b="1" dirty="0"/>
          </a:p>
          <a:p>
            <a:r>
              <a:rPr lang="en-US" altLang="ja-JP" sz="2400" b="1" dirty="0">
                <a:solidFill>
                  <a:srgbClr val="C00000"/>
                </a:solidFill>
              </a:rPr>
              <a:t>STEP8</a:t>
            </a:r>
            <a:r>
              <a:rPr lang="ja-JP" altLang="en-US" sz="2400" b="1">
                <a:solidFill>
                  <a:srgbClr val="C00000"/>
                </a:solidFill>
              </a:rPr>
              <a:t>：自信店長育成カリキュラム</a:t>
            </a:r>
            <a:endParaRPr lang="en-US" altLang="ja-JP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70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932014-4C5B-6E4B-8F55-D59A7AB9D4C3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5B36525-EEE0-C645-8491-63017DBC4E35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C85E10-EA05-6242-8429-03C7CC2F3C20}"/>
              </a:ext>
            </a:extLst>
          </p:cNvPr>
          <p:cNvSpPr txBox="1"/>
          <p:nvPr/>
        </p:nvSpPr>
        <p:spPr>
          <a:xfrm>
            <a:off x="1344705" y="2582615"/>
            <a:ext cx="6454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７、アルバイト育成５ステップの理解</a:t>
            </a:r>
          </a:p>
        </p:txBody>
      </p:sp>
    </p:spTree>
    <p:extLst>
      <p:ext uri="{BB962C8B-B14F-4D97-AF65-F5344CB8AC3E}">
        <p14:creationId xmlns:p14="http://schemas.microsoft.com/office/powerpoint/2010/main" val="2032467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9" y="5594067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4B3E9A1-4E26-C448-8566-DB090D5988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536" y="1237418"/>
            <a:ext cx="5623595" cy="406237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2584FD4-4C0F-7345-8E74-13B54539E3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9264" y="854790"/>
            <a:ext cx="3632200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27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FCDBCB-6B80-C640-99E0-5F6BFF97B018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0EF8C4-6EEB-6244-8905-B4D29F8AFDBA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C3EF692-901A-D34E-857F-F053D82E1F6F}"/>
              </a:ext>
            </a:extLst>
          </p:cNvPr>
          <p:cNvSpPr txBox="1"/>
          <p:nvPr/>
        </p:nvSpPr>
        <p:spPr>
          <a:xfrm>
            <a:off x="1351429" y="2627346"/>
            <a:ext cx="6441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８、店長現場作業１０ステップの理解</a:t>
            </a:r>
          </a:p>
        </p:txBody>
      </p:sp>
    </p:spTree>
    <p:extLst>
      <p:ext uri="{BB962C8B-B14F-4D97-AF65-F5344CB8AC3E}">
        <p14:creationId xmlns:p14="http://schemas.microsoft.com/office/powerpoint/2010/main" val="172195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0012" y="5154271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6761B1D-B8A9-A24C-949F-6003137F3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188" y="1223550"/>
            <a:ext cx="7119823" cy="514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71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90AFE79-6A12-CD40-A886-E1B10A647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924" y="5653099"/>
            <a:ext cx="1562360" cy="85441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F8E3E07-50ED-8B4D-A51D-86467AC1CDF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B022E6-F3ED-634F-80FD-26200438F60D}"/>
              </a:ext>
            </a:extLst>
          </p:cNvPr>
          <p:cNvSpPr txBox="1"/>
          <p:nvPr/>
        </p:nvSpPr>
        <p:spPr>
          <a:xfrm>
            <a:off x="188259" y="313950"/>
            <a:ext cx="16270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WORK</a:t>
            </a:r>
            <a:endParaRPr kumimoji="1" lang="ja-JP" altLang="en-US" b="1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5C8305-A797-B54D-862E-A7BA48846A8F}"/>
              </a:ext>
            </a:extLst>
          </p:cNvPr>
          <p:cNvSpPr/>
          <p:nvPr/>
        </p:nvSpPr>
        <p:spPr>
          <a:xfrm>
            <a:off x="653143" y="751965"/>
            <a:ext cx="7315200" cy="5755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店長研修カリキュラム（現場オペレーション編）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オリエンテーション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メニュー理解（略語、オーダーシステム、店内レイアウト等）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レシピ、マニュアル確認、理解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ポジション１、</a:t>
            </a:r>
            <a:r>
              <a:rPr lang="en-US" altLang="ja-JP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日の流れ理解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ポジション２、ドリンクメニュー、喫茶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ポジション３、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ポジション４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マネージャー業務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・ピークタイムコントロール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・ワークスケジューリングの理解（人員配置と入客数予測）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新人クルー研修（人員戦力表の作成）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DbPlain"/>
            </a:pPr>
            <a:r>
              <a:rPr lang="ja-JP" altLang="ja-JP" kern="10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ホウレンソウ業務の実際（自信店長メソッドの進め方）</a:t>
            </a:r>
          </a:p>
        </p:txBody>
      </p:sp>
    </p:spTree>
    <p:extLst>
      <p:ext uri="{BB962C8B-B14F-4D97-AF65-F5344CB8AC3E}">
        <p14:creationId xmlns:p14="http://schemas.microsoft.com/office/powerpoint/2010/main" val="28505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882" y="4748589"/>
            <a:ext cx="3092824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3CFBFE-F39C-8D44-BA6F-A48547235851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3C66603-D183-A348-8ED5-C631104494C2}"/>
              </a:ext>
            </a:extLst>
          </p:cNvPr>
          <p:cNvSpPr txBox="1"/>
          <p:nvPr/>
        </p:nvSpPr>
        <p:spPr>
          <a:xfrm>
            <a:off x="389968" y="621916"/>
            <a:ext cx="67773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８つのシートに書き出した項目が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/>
              <a:t>店長教育のポイントとなる。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2800" b="1"/>
              <a:t>このポイントと現場作業１０ステップを</a:t>
            </a:r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en-US" altLang="ja-JP" sz="2800" b="1" dirty="0"/>
              <a:t>30</a:t>
            </a:r>
            <a:r>
              <a:rPr lang="ja-JP" altLang="en-US" sz="2800" b="1"/>
              <a:t>日カレンダーに落とし込む</a:t>
            </a:r>
            <a:endParaRPr lang="en-US" altLang="ja-JP" sz="2800" b="1" dirty="0"/>
          </a:p>
          <a:p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/>
              <a:t>各</a:t>
            </a:r>
            <a:r>
              <a:rPr kumimoji="1" lang="en-US" altLang="ja-JP" sz="2800" b="1" dirty="0"/>
              <a:t>1</a:t>
            </a:r>
            <a:r>
              <a:rPr kumimoji="1" lang="ja-JP" altLang="en-US" sz="2800" b="1"/>
              <a:t>日毎の課題を研修ディリーシートに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/>
              <a:t>落とし込み、完成！</a:t>
            </a:r>
          </a:p>
        </p:txBody>
      </p:sp>
      <p:sp>
        <p:nvSpPr>
          <p:cNvPr id="7" name="下矢印 6">
            <a:extLst>
              <a:ext uri="{FF2B5EF4-FFF2-40B4-BE49-F238E27FC236}">
                <a16:creationId xmlns:a16="http://schemas.microsoft.com/office/drawing/2014/main" id="{080741DB-CDC5-5844-AC6C-5766F14D4F5E}"/>
              </a:ext>
            </a:extLst>
          </p:cNvPr>
          <p:cNvSpPr/>
          <p:nvPr/>
        </p:nvSpPr>
        <p:spPr>
          <a:xfrm>
            <a:off x="954741" y="2111188"/>
            <a:ext cx="484094" cy="591671"/>
          </a:xfrm>
          <a:prstGeom prst="downArrow">
            <a:avLst>
              <a:gd name="adj1" fmla="val 50000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>
            <a:extLst>
              <a:ext uri="{FF2B5EF4-FFF2-40B4-BE49-F238E27FC236}">
                <a16:creationId xmlns:a16="http://schemas.microsoft.com/office/drawing/2014/main" id="{6C84AF35-1351-5548-926F-6BE30FC0313B}"/>
              </a:ext>
            </a:extLst>
          </p:cNvPr>
          <p:cNvSpPr/>
          <p:nvPr/>
        </p:nvSpPr>
        <p:spPr>
          <a:xfrm>
            <a:off x="954741" y="4156918"/>
            <a:ext cx="484094" cy="591671"/>
          </a:xfrm>
          <a:prstGeom prst="downArrow">
            <a:avLst>
              <a:gd name="adj1" fmla="val 50000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860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5BA617-026F-314B-A11B-56D501A5E152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８−４　カリキュラム化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F98211-5EC4-5940-81EF-791E08C2AB59}"/>
              </a:ext>
            </a:extLst>
          </p:cNvPr>
          <p:cNvSpPr txBox="1"/>
          <p:nvPr/>
        </p:nvSpPr>
        <p:spPr>
          <a:xfrm>
            <a:off x="833717" y="1683990"/>
            <a:ext cx="7476565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2800" b="1" dirty="0"/>
          </a:p>
          <a:p>
            <a:r>
              <a:rPr kumimoji="1" lang="ja-JP" altLang="en-US" sz="2800" b="1"/>
              <a:t>各ステップ毎のポイント拾い出しポイントを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en-US" altLang="ja-JP" sz="2800" b="1" dirty="0"/>
              <a:t>30</a:t>
            </a:r>
            <a:r>
              <a:rPr kumimoji="1" lang="ja-JP" altLang="en-US" sz="2800" b="1"/>
              <a:t>日カレンダーに落とし込む</a:t>
            </a:r>
            <a:endParaRPr kumimoji="1" lang="en-US" altLang="ja-JP" sz="2800" b="1" dirty="0"/>
          </a:p>
          <a:p>
            <a:endParaRPr kumimoji="1" lang="ja-JP" altLang="en-US" sz="2800" b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C7A8-9A8D-3943-B933-286DB7F7F046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3342574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5BA617-026F-314B-A11B-56D501A5E152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８−４　カリキュラム化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C7A8-9A8D-3943-B933-286DB7F7F046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F090A0AC-3DE0-B64C-A384-FDF6AC3F68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724" y="1163994"/>
            <a:ext cx="8719662" cy="531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2203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B92E6B7-3A21-4E46-95BE-5E1F0AEA4039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８−４　カリキュラム化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329664-F8F2-0C4B-BB28-598C705A1C05}"/>
              </a:ext>
            </a:extLst>
          </p:cNvPr>
          <p:cNvSpPr txBox="1"/>
          <p:nvPr/>
        </p:nvSpPr>
        <p:spPr>
          <a:xfrm>
            <a:off x="739587" y="1862584"/>
            <a:ext cx="7476565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2800" b="1" dirty="0"/>
          </a:p>
          <a:p>
            <a:r>
              <a:rPr kumimoji="1" lang="ja-JP" altLang="en-US" sz="2800" b="1"/>
              <a:t>カレンダーの</a:t>
            </a:r>
            <a:r>
              <a:rPr kumimoji="1" lang="en-US" altLang="ja-JP" sz="2800" b="1" dirty="0"/>
              <a:t>1</a:t>
            </a:r>
            <a:r>
              <a:rPr kumimoji="1" lang="ja-JP" altLang="en-US" sz="2800" b="1"/>
              <a:t>日毎の課題、スケジュールを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/>
              <a:t>研修ディリーシートにまとめる</a:t>
            </a:r>
            <a:endParaRPr kumimoji="1" lang="en-US" altLang="ja-JP" sz="2800" b="1" dirty="0"/>
          </a:p>
          <a:p>
            <a:endParaRPr kumimoji="1" lang="ja-JP" altLang="en-US" sz="2800" b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1E4217-6F59-C84F-B9A7-D976585FC5DB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28199308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150" y="4809472"/>
            <a:ext cx="2763579" cy="151133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5BA617-026F-314B-A11B-56D501A5E152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８−４　カリキュラム化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C7A8-9A8D-3943-B933-286DB7F7F046}"/>
              </a:ext>
            </a:extLst>
          </p:cNvPr>
          <p:cNvSpPr txBox="1"/>
          <p:nvPr/>
        </p:nvSpPr>
        <p:spPr>
          <a:xfrm>
            <a:off x="188259" y="537882"/>
            <a:ext cx="162709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6E19CC6-B8C5-1849-8EE8-CB3C7B44D5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4087" y="534884"/>
            <a:ext cx="36703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42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C5B8F0-BE23-9840-85D9-D8C890B8D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887F37-0629-774D-B4C5-6E3F53C02BB9}"/>
              </a:ext>
            </a:extLst>
          </p:cNvPr>
          <p:cNvSpPr txBox="1"/>
          <p:nvPr/>
        </p:nvSpPr>
        <p:spPr>
          <a:xfrm>
            <a:off x="199696" y="218899"/>
            <a:ext cx="5791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/>
              <a:t>飲食店多店舗化の第一歩</a:t>
            </a:r>
            <a:r>
              <a:rPr kumimoji="1" lang="en-US" altLang="ja-JP" sz="1400" b="1" dirty="0">
                <a:solidFill>
                  <a:srgbClr val="C00000"/>
                </a:solidFill>
              </a:rPr>
              <a:t>『</a:t>
            </a:r>
            <a:r>
              <a:rPr kumimoji="1" lang="ja-JP" altLang="en-US" sz="1400" b="1">
                <a:solidFill>
                  <a:srgbClr val="C00000"/>
                </a:solidFill>
              </a:rPr>
              <a:t>モデル店創り</a:t>
            </a:r>
            <a:r>
              <a:rPr kumimoji="1" lang="en-US" altLang="ja-JP" sz="1400" b="1" dirty="0">
                <a:solidFill>
                  <a:srgbClr val="C00000"/>
                </a:solidFill>
              </a:rPr>
              <a:t>』</a:t>
            </a:r>
            <a:endParaRPr kumimoji="1" lang="ja-JP" altLang="en-US" sz="1400" b="1">
              <a:solidFill>
                <a:srgbClr val="C00000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63DD81-FE37-7F4F-974D-92013DB127EE}"/>
              </a:ext>
            </a:extLst>
          </p:cNvPr>
          <p:cNvSpPr txBox="1"/>
          <p:nvPr/>
        </p:nvSpPr>
        <p:spPr>
          <a:xfrm>
            <a:off x="1499347" y="2582615"/>
            <a:ext cx="614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STEP</a:t>
            </a:r>
            <a:r>
              <a:rPr kumimoji="1" lang="ja-JP" altLang="en-US" sz="2800" b="1"/>
              <a:t>８：自信店長育成カリキュラム</a:t>
            </a:r>
          </a:p>
        </p:txBody>
      </p:sp>
    </p:spTree>
    <p:extLst>
      <p:ext uri="{BB962C8B-B14F-4D97-AF65-F5344CB8AC3E}">
        <p14:creationId xmlns:p14="http://schemas.microsoft.com/office/powerpoint/2010/main" val="845443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97697EF-A83E-7246-A0A4-B7257986D4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" y="1257300"/>
            <a:ext cx="71247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028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AAC6C0D-1B37-5E43-A547-3012CE336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6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044E8D6-B93D-664C-8F0C-F92FE741E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3BA3EB4-F6FF-894D-B04D-1A43CFCADEB6}"/>
              </a:ext>
            </a:extLst>
          </p:cNvPr>
          <p:cNvSpPr txBox="1"/>
          <p:nvPr/>
        </p:nvSpPr>
        <p:spPr>
          <a:xfrm>
            <a:off x="26895" y="53789"/>
            <a:ext cx="4316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８−１　店長とは、店長の定義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39E93D-A132-CC46-8481-3E7EE2A5C2B2}"/>
              </a:ext>
            </a:extLst>
          </p:cNvPr>
          <p:cNvSpPr txBox="1"/>
          <p:nvPr/>
        </p:nvSpPr>
        <p:spPr>
          <a:xfrm>
            <a:off x="1143000" y="2539931"/>
            <a:ext cx="7167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自社の店長の定義を明確化（明文化する）</a:t>
            </a:r>
          </a:p>
        </p:txBody>
      </p:sp>
    </p:spTree>
    <p:extLst>
      <p:ext uri="{BB962C8B-B14F-4D97-AF65-F5344CB8AC3E}">
        <p14:creationId xmlns:p14="http://schemas.microsoft.com/office/powerpoint/2010/main" val="109159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0571E6-52AE-5543-A8D0-7592DADA4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25E06C-4AD3-B545-8646-E1636B439BD9}"/>
              </a:ext>
            </a:extLst>
          </p:cNvPr>
          <p:cNvSpPr txBox="1"/>
          <p:nvPr/>
        </p:nvSpPr>
        <p:spPr>
          <a:xfrm>
            <a:off x="26895" y="53789"/>
            <a:ext cx="4316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８−１　店長とは、店長の定義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F9B4D51-241A-1C47-896B-841254A461A4}"/>
              </a:ext>
            </a:extLst>
          </p:cNvPr>
          <p:cNvSpPr txBox="1"/>
          <p:nvPr/>
        </p:nvSpPr>
        <p:spPr>
          <a:xfrm>
            <a:off x="188259" y="645458"/>
            <a:ext cx="160020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WORK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EB727E-E96C-0E4E-A573-0342A5C6D8BA}"/>
              </a:ext>
            </a:extLst>
          </p:cNvPr>
          <p:cNvSpPr txBox="1"/>
          <p:nvPr/>
        </p:nvSpPr>
        <p:spPr>
          <a:xfrm>
            <a:off x="188259" y="2065690"/>
            <a:ext cx="8848165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・店長に求める４観点シートを埋める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endParaRPr kumimoji="1" lang="en-US" altLang="ja-JP" sz="2800" b="1" dirty="0"/>
          </a:p>
          <a:p>
            <a:r>
              <a:rPr lang="ja-JP" altLang="en-US" sz="2800" b="1"/>
              <a:t>・４観点シートの役割等から店長の定義の短文を作る</a:t>
            </a:r>
            <a:endParaRPr kumimoji="1" lang="ja-JP" altLang="en-US" sz="2800" b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01D495-B225-2848-A92A-7FE8F2E8271A}"/>
              </a:ext>
            </a:extLst>
          </p:cNvPr>
          <p:cNvSpPr txBox="1"/>
          <p:nvPr/>
        </p:nvSpPr>
        <p:spPr>
          <a:xfrm>
            <a:off x="416859" y="4652682"/>
            <a:ext cx="5513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>
                <a:solidFill>
                  <a:srgbClr val="C00000"/>
                </a:solidFill>
              </a:rPr>
              <a:t>＊店長の役割の明確化、共有は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『</a:t>
            </a:r>
            <a:r>
              <a:rPr kumimoji="1" lang="ja-JP" altLang="en-US" sz="2400" b="1">
                <a:solidFill>
                  <a:srgbClr val="C00000"/>
                </a:solidFill>
              </a:rPr>
              <a:t>力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』</a:t>
            </a:r>
            <a:endParaRPr kumimoji="1" lang="ja-JP" alt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4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044E8D6-B93D-664C-8F0C-F92FE741E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118" y="5550860"/>
            <a:ext cx="1587882" cy="86837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3BA3EB4-F6FF-894D-B04D-1A43CFCADEB6}"/>
              </a:ext>
            </a:extLst>
          </p:cNvPr>
          <p:cNvSpPr txBox="1"/>
          <p:nvPr/>
        </p:nvSpPr>
        <p:spPr>
          <a:xfrm>
            <a:off x="26895" y="53789"/>
            <a:ext cx="43165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８−１　店長とは、店長の定義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3344183-F0C0-984E-92B2-E05702D1A33D}"/>
              </a:ext>
            </a:extLst>
          </p:cNvPr>
          <p:cNvCxnSpPr>
            <a:endCxn id="6" idx="2"/>
          </p:cNvCxnSpPr>
          <p:nvPr/>
        </p:nvCxnSpPr>
        <p:spPr>
          <a:xfrm flipH="1">
            <a:off x="5838783" y="3034048"/>
            <a:ext cx="661" cy="295306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3DCDA085-B35C-1945-BC7A-04E70B994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014" y="603466"/>
            <a:ext cx="4292600" cy="3238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73F00BA-7FBF-364F-BA97-81565641BE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9749" y="2005916"/>
            <a:ext cx="4292600" cy="3492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3F558AC-E7BC-FD4E-9CF7-F3D51115DE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2483" y="2837509"/>
            <a:ext cx="4292600" cy="314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7383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2FEA21-7D5D-024A-A803-AED3611EC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4BCE6F-AB45-7A42-B1DC-4B290C0AE44D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８−２　エフワン８ステップをカリキュラム化する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5D8213-9F1B-C643-A5C8-3D156F7833E1}"/>
              </a:ext>
            </a:extLst>
          </p:cNvPr>
          <p:cNvSpPr txBox="1"/>
          <p:nvPr/>
        </p:nvSpPr>
        <p:spPr>
          <a:xfrm>
            <a:off x="609600" y="1858101"/>
            <a:ext cx="485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エフワン８ステップをカリキュラム化する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AB42CD-8331-7E41-9C75-0C7D8CD66060}"/>
              </a:ext>
            </a:extLst>
          </p:cNvPr>
          <p:cNvSpPr txBox="1"/>
          <p:nvPr/>
        </p:nvSpPr>
        <p:spPr>
          <a:xfrm>
            <a:off x="685800" y="2272552"/>
            <a:ext cx="7718612" cy="1815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/>
              <a:t>店長育成とは、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/>
              <a:t>当</a:t>
            </a:r>
            <a:r>
              <a:rPr kumimoji="1" lang="ja-JP" altLang="en-US" sz="2800" b="1">
                <a:solidFill>
                  <a:srgbClr val="C00000"/>
                </a:solidFill>
              </a:rPr>
              <a:t>８ステップ</a:t>
            </a:r>
            <a:r>
              <a:rPr kumimoji="1" lang="ja-JP" altLang="en-US" sz="2800" b="1"/>
              <a:t>内容と</a:t>
            </a:r>
            <a:r>
              <a:rPr kumimoji="1" lang="ja-JP" altLang="en-US" sz="2800" b="1">
                <a:solidFill>
                  <a:srgbClr val="C00000"/>
                </a:solidFill>
              </a:rPr>
              <a:t>現場作業</a:t>
            </a:r>
            <a:r>
              <a:rPr kumimoji="1" lang="ja-JP" altLang="en-US" sz="2800" b="1"/>
              <a:t>が理解実践出来るようになる事がゴール！</a:t>
            </a:r>
          </a:p>
        </p:txBody>
      </p:sp>
    </p:spTree>
    <p:extLst>
      <p:ext uri="{BB962C8B-B14F-4D97-AF65-F5344CB8AC3E}">
        <p14:creationId xmlns:p14="http://schemas.microsoft.com/office/powerpoint/2010/main" val="84008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E37E6A-86A6-6447-94C3-8C98F643F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022" y="4739768"/>
            <a:ext cx="2259107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D4DABD-49B0-674A-B79C-DC8161EE43DF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８−２　エフワン８ステップをカリキュラム化する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0CBBEF-6FA2-0540-981E-A64AF0C4182D}"/>
              </a:ext>
            </a:extLst>
          </p:cNvPr>
          <p:cNvSpPr txBox="1"/>
          <p:nvPr/>
        </p:nvSpPr>
        <p:spPr>
          <a:xfrm>
            <a:off x="188259" y="551330"/>
            <a:ext cx="500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自信</a:t>
            </a:r>
            <a:r>
              <a:rPr kumimoji="1" lang="ja-JP" altLang="en-US" sz="2400" b="1"/>
              <a:t>店長育成カリキュラム全体像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E5FB3A-CD1E-EF45-A161-ED959333A2D0}"/>
              </a:ext>
            </a:extLst>
          </p:cNvPr>
          <p:cNvSpPr txBox="1"/>
          <p:nvPr/>
        </p:nvSpPr>
        <p:spPr>
          <a:xfrm>
            <a:off x="282388" y="954743"/>
            <a:ext cx="8081683" cy="56323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１、店長の定義の理解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２、経営理念、ヴィジョン、年度計画の理解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３、コンセプトと事業計画の理解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４、売上、原価、人件費の計画の理解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５、その他経費管理と予算管理の理解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６、自社メソッド（自信店長育成メソッド）の理解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７、アルバイト育成５ステップの理解</a:t>
            </a:r>
            <a:endParaRPr kumimoji="1" lang="en-US" altLang="ja-JP" sz="2400" b="1" dirty="0"/>
          </a:p>
          <a:p>
            <a:endParaRPr lang="en-US" altLang="ja-JP" sz="2400" b="1" dirty="0"/>
          </a:p>
          <a:p>
            <a:r>
              <a:rPr kumimoji="1" lang="ja-JP" altLang="en-US" sz="2400" b="1"/>
              <a:t>８、店長現場作業１０ステップ</a:t>
            </a:r>
          </a:p>
        </p:txBody>
      </p:sp>
    </p:spTree>
    <p:extLst>
      <p:ext uri="{BB962C8B-B14F-4D97-AF65-F5344CB8AC3E}">
        <p14:creationId xmlns:p14="http://schemas.microsoft.com/office/powerpoint/2010/main" val="171665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AF986FA-2064-CD40-BA46-ECC5D0B4F7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26" y="0"/>
            <a:ext cx="2646596" cy="742804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D7AB86E-B8C2-5048-8C7C-BB120D35B133}"/>
              </a:ext>
            </a:extLst>
          </p:cNvPr>
          <p:cNvSpPr/>
          <p:nvPr/>
        </p:nvSpPr>
        <p:spPr>
          <a:xfrm>
            <a:off x="0" y="6639102"/>
            <a:ext cx="9144000" cy="218897"/>
          </a:xfrm>
          <a:prstGeom prst="rect">
            <a:avLst/>
          </a:prstGeom>
          <a:solidFill>
            <a:srgbClr val="BF0C1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chemeClr val="bg1"/>
                </a:solidFill>
              </a:rPr>
              <a:t>Copyright(C) </a:t>
            </a:r>
            <a:r>
              <a:rPr lang="ja-JP" altLang="en-US" sz="1000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sz="1000" dirty="0">
                <a:solidFill>
                  <a:schemeClr val="bg1"/>
                </a:solidFill>
              </a:rPr>
              <a:t>All rights reserved.</a:t>
            </a:r>
            <a:r>
              <a:rPr lang="en-US" altLang="ja-JP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4DAA4EB-649E-FB4C-B520-D98435688AF3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</a:rPr>
              <a:t>Copyright(C) 2017</a:t>
            </a:r>
            <a:r>
              <a:rPr lang="ja-JP" altLang="en-US">
                <a:solidFill>
                  <a:schemeClr val="bg1"/>
                </a:solidFill>
              </a:rPr>
              <a:t>株式会社エフワンコンサルティング </a:t>
            </a:r>
            <a:r>
              <a:rPr lang="en-US" altLang="ja-JP" dirty="0">
                <a:solidFill>
                  <a:schemeClr val="bg1"/>
                </a:solidFill>
              </a:rPr>
              <a:t>All rights reserved.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ja-JP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CAC8B7D-C02F-F542-9A88-59DB5BAE6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304" y="4109353"/>
            <a:ext cx="3473068" cy="189933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45D48-646D-D94E-BA5D-EE2838E8A7C0}"/>
              </a:ext>
            </a:extLst>
          </p:cNvPr>
          <p:cNvSpPr txBox="1"/>
          <p:nvPr/>
        </p:nvSpPr>
        <p:spPr>
          <a:xfrm>
            <a:off x="26894" y="53789"/>
            <a:ext cx="4854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STEP</a:t>
            </a:r>
            <a:r>
              <a:rPr kumimoji="1" lang="ja-JP" altLang="en-US" sz="1400"/>
              <a:t>８−３　各ステップのポイントを拾い出す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5774B0-0FDA-504E-BCBD-984E89DC76DF}"/>
              </a:ext>
            </a:extLst>
          </p:cNvPr>
          <p:cNvSpPr txBox="1"/>
          <p:nvPr/>
        </p:nvSpPr>
        <p:spPr>
          <a:xfrm>
            <a:off x="981635" y="1842447"/>
            <a:ext cx="7180730" cy="224676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sz="2800" b="1" dirty="0"/>
          </a:p>
          <a:p>
            <a:pPr algn="ctr"/>
            <a:r>
              <a:rPr kumimoji="1" lang="ja-JP" altLang="en-US" sz="2800" b="1"/>
              <a:t>自信店長育成カリキュラム全体像８つより</a:t>
            </a:r>
            <a:endParaRPr kumimoji="1" lang="en-US" altLang="ja-JP" sz="2800" b="1" dirty="0"/>
          </a:p>
          <a:p>
            <a:pPr algn="ctr"/>
            <a:endParaRPr kumimoji="1" lang="en-US" altLang="ja-JP" sz="2800" b="1" dirty="0"/>
          </a:p>
          <a:p>
            <a:pPr algn="ctr"/>
            <a:r>
              <a:rPr lang="ja-JP" altLang="en-US" sz="2800" b="1"/>
              <a:t>各項目毎の教育観点を拾い出す</a:t>
            </a:r>
            <a:endParaRPr lang="en-US" altLang="ja-JP" sz="2800" b="1" dirty="0"/>
          </a:p>
          <a:p>
            <a:pPr algn="ctr"/>
            <a:endParaRPr kumimoji="1" lang="ja-JP" altLang="en-US" sz="2800" b="1"/>
          </a:p>
        </p:txBody>
      </p:sp>
    </p:spTree>
    <p:extLst>
      <p:ext uri="{BB962C8B-B14F-4D97-AF65-F5344CB8AC3E}">
        <p14:creationId xmlns:p14="http://schemas.microsoft.com/office/powerpoint/2010/main" val="312255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1542</Words>
  <Application>Microsoft Macintosh PowerPoint</Application>
  <PresentationFormat>画面に合わせる (4:3)</PresentationFormat>
  <Paragraphs>213</Paragraphs>
  <Slides>31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7" baseType="lpstr">
      <vt:lpstr>游ゴシック</vt:lpstr>
      <vt:lpstr>游ゴシック Light</vt:lpstr>
      <vt:lpstr>游明朝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山口雄二</dc:creator>
  <cp:lastModifiedBy>山口 雄二</cp:lastModifiedBy>
  <cp:revision>41</cp:revision>
  <dcterms:created xsi:type="dcterms:W3CDTF">2020-07-24T12:19:42Z</dcterms:created>
  <dcterms:modified xsi:type="dcterms:W3CDTF">2021-02-09T07:45:46Z</dcterms:modified>
</cp:coreProperties>
</file>