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notesMasterIdLst>
    <p:notesMasterId r:id="rId33"/>
  </p:notesMasterIdLst>
  <p:sldIdLst>
    <p:sldId id="256" r:id="rId2"/>
    <p:sldId id="257" r:id="rId3"/>
    <p:sldId id="377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404" r:id="rId12"/>
    <p:sldId id="397" r:id="rId13"/>
    <p:sldId id="408" r:id="rId14"/>
    <p:sldId id="405" r:id="rId15"/>
    <p:sldId id="406" r:id="rId16"/>
    <p:sldId id="398" r:id="rId17"/>
    <p:sldId id="409" r:id="rId18"/>
    <p:sldId id="399" r:id="rId19"/>
    <p:sldId id="410" r:id="rId20"/>
    <p:sldId id="400" r:id="rId21"/>
    <p:sldId id="411" r:id="rId22"/>
    <p:sldId id="401" r:id="rId23"/>
    <p:sldId id="412" r:id="rId24"/>
    <p:sldId id="413" r:id="rId25"/>
    <p:sldId id="402" r:id="rId26"/>
    <p:sldId id="414" r:id="rId27"/>
    <p:sldId id="415" r:id="rId28"/>
    <p:sldId id="403" r:id="rId29"/>
    <p:sldId id="416" r:id="rId30"/>
    <p:sldId id="392" r:id="rId31"/>
    <p:sldId id="417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4"/>
    <p:restoredTop sz="63177"/>
  </p:normalViewPr>
  <p:slideViewPr>
    <p:cSldViewPr snapToGrid="0" snapToObjects="1">
      <p:cViewPr varScale="1">
        <p:scale>
          <a:sx n="57" d="100"/>
          <a:sy n="57" d="100"/>
        </p:scale>
        <p:origin x="1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C0B8F-BD6D-004C-88B0-DD9A0190B239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D1DEC-2620-5A42-8E1F-9A892B013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9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ステップ２にて、業態コンセプト策定の８ステップを行いました。</a:t>
            </a:r>
            <a:endParaRPr kumimoji="1" lang="en-US" altLang="ja-JP" dirty="0"/>
          </a:p>
          <a:p>
            <a:r>
              <a:rPr kumimoji="1" lang="ja-JP" altLang="en-US"/>
              <a:t>ステップ</a:t>
            </a:r>
            <a:r>
              <a:rPr kumimoji="1" lang="en-US" altLang="ja-JP" dirty="0"/>
              <a:t>3</a:t>
            </a:r>
            <a:r>
              <a:rPr kumimoji="1" lang="ja-JP" altLang="en-US"/>
              <a:t>では、標準事業計画の設定であります。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91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67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43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月次の標準売上高予測をベースに</a:t>
            </a:r>
            <a:endParaRPr kumimoji="1" lang="en-US" altLang="ja-JP" dirty="0"/>
          </a:p>
          <a:p>
            <a:r>
              <a:rPr kumimoji="1" lang="ja-JP" altLang="en-US"/>
              <a:t>平日、週末のワークスケジュールを策定してみる事です。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求めるサービス基準をピーク時にも実現するには、</a:t>
            </a:r>
            <a:endParaRPr kumimoji="1" lang="en-US" altLang="ja-JP" dirty="0"/>
          </a:p>
          <a:p>
            <a:r>
              <a:rPr kumimoji="1" lang="ja-JP" altLang="en-US"/>
              <a:t>何人の人員数でどの程度のレベルでオペレーションを</a:t>
            </a:r>
            <a:endParaRPr kumimoji="1" lang="en-US" altLang="ja-JP" dirty="0"/>
          </a:p>
          <a:p>
            <a:r>
              <a:rPr kumimoji="1" lang="ja-JP" altLang="en-US"/>
              <a:t>組み立てるべきか？を計画します。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81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月次の標準売上高予測をベースに</a:t>
            </a:r>
            <a:endParaRPr kumimoji="1" lang="en-US" altLang="ja-JP" dirty="0"/>
          </a:p>
          <a:p>
            <a:r>
              <a:rPr kumimoji="1" lang="ja-JP" altLang="en-US"/>
              <a:t>平日、週末のワークスケジュールを策定してみる事です。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求めるサービス基準をピーク時にも実現するには、</a:t>
            </a:r>
            <a:endParaRPr kumimoji="1" lang="en-US" altLang="ja-JP" dirty="0"/>
          </a:p>
          <a:p>
            <a:r>
              <a:rPr kumimoji="1" lang="ja-JP" altLang="en-US"/>
              <a:t>何人の人員数でどの程度のレベルでオペレーションを</a:t>
            </a:r>
            <a:endParaRPr kumimoji="1" lang="en-US" altLang="ja-JP" dirty="0"/>
          </a:p>
          <a:p>
            <a:r>
              <a:rPr kumimoji="1" lang="ja-JP" altLang="en-US"/>
              <a:t>組み立てるべきか？を計画します。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52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月次の標準売上高予測をベースに</a:t>
            </a:r>
            <a:endParaRPr kumimoji="1" lang="en-US" altLang="ja-JP" dirty="0"/>
          </a:p>
          <a:p>
            <a:r>
              <a:rPr kumimoji="1" lang="ja-JP" altLang="en-US"/>
              <a:t>平日、週末のワークスケジュールを策定してみる事です。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求めるサービス基準をピーク時にも実現するには、</a:t>
            </a:r>
            <a:endParaRPr kumimoji="1" lang="en-US" altLang="ja-JP" dirty="0"/>
          </a:p>
          <a:p>
            <a:r>
              <a:rPr kumimoji="1" lang="ja-JP" altLang="en-US"/>
              <a:t>何人の人員数でどの程度のレベルでオペレーションを</a:t>
            </a:r>
            <a:endParaRPr kumimoji="1" lang="en-US" altLang="ja-JP" dirty="0"/>
          </a:p>
          <a:p>
            <a:r>
              <a:rPr kumimoji="1" lang="ja-JP" altLang="en-US"/>
              <a:t>組み立てるべきか？を計画します。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10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527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03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お客様満足とは、</a:t>
            </a:r>
            <a:endParaRPr kumimoji="1" lang="en-US" altLang="ja-JP" dirty="0"/>
          </a:p>
          <a:p>
            <a:r>
              <a:rPr kumimoji="1" lang="ja-JP" altLang="en-US"/>
              <a:t>どの様に再度来店して頂くか？を定めたものであり、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会社満足とは、</a:t>
            </a:r>
            <a:endParaRPr kumimoji="1" lang="en-US" altLang="ja-JP" dirty="0"/>
          </a:p>
          <a:p>
            <a:r>
              <a:rPr kumimoji="1" lang="ja-JP" altLang="en-US"/>
              <a:t>そのお客様に繰り返し来店頂き、上げる売上、使い経費を定め</a:t>
            </a:r>
            <a:endParaRPr kumimoji="1" lang="en-US" altLang="ja-JP" dirty="0"/>
          </a:p>
          <a:p>
            <a:r>
              <a:rPr kumimoji="1" lang="ja-JP" altLang="en-US"/>
              <a:t>会社の利益目標を定めたものです。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更に、会社満足の前提は、投資の内訳の標準値も定めたものです。</a:t>
            </a:r>
            <a:endParaRPr kumimoji="1" lang="en-US" altLang="ja-JP" dirty="0"/>
          </a:p>
          <a:p>
            <a:r>
              <a:rPr kumimoji="1" lang="ja-JP" altLang="en-US"/>
              <a:t>工事費、厨房機器、その他経費等を合わせ、初期投資を定め、</a:t>
            </a:r>
            <a:endParaRPr kumimoji="1" lang="en-US" altLang="ja-JP" dirty="0"/>
          </a:p>
          <a:p>
            <a:r>
              <a:rPr kumimoji="1" lang="ja-JP" altLang="en-US"/>
              <a:t>その店舗で業態コンセプトに沿った運営を行い、事業計画に沿った数字を上げる。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73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26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どういう意味か？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コンセプトによりお客様に提供する価値を定めます。</a:t>
            </a:r>
            <a:endParaRPr kumimoji="1" lang="en-US" altLang="ja-JP" dirty="0"/>
          </a:p>
          <a:p>
            <a:r>
              <a:rPr kumimoji="1" lang="ja-JP" altLang="en-US"/>
              <a:t>その価値を料理、接客、店舗を通じて提供します。</a:t>
            </a:r>
            <a:endParaRPr kumimoji="1" lang="en-US" altLang="ja-JP" dirty="0"/>
          </a:p>
          <a:p>
            <a:r>
              <a:rPr kumimoji="1" lang="ja-JP" altLang="en-US"/>
              <a:t>その為には、こんなデザインレイアウトとの店舗が必要で、料理もこのレベルが何品程度で、</a:t>
            </a:r>
            <a:endParaRPr kumimoji="1" lang="en-US" altLang="ja-JP" dirty="0"/>
          </a:p>
          <a:p>
            <a:r>
              <a:rPr kumimoji="1" lang="ja-JP" altLang="en-US"/>
              <a:t>接客も店舗規模に応じた質と人数でこんな接客を提供する。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となると、原価は、◯％、人件費はこの程度、店舗を作るには、いくら程度掛かる</a:t>
            </a:r>
            <a:endParaRPr kumimoji="1" lang="en-US" altLang="ja-JP" dirty="0"/>
          </a:p>
          <a:p>
            <a:r>
              <a:rPr kumimoji="1" lang="ja-JP" altLang="en-US"/>
              <a:t>その為には、この程度の売上が必要となる。</a:t>
            </a:r>
            <a:endParaRPr kumimoji="1" lang="en-US" altLang="ja-JP" dirty="0"/>
          </a:p>
          <a:p>
            <a:r>
              <a:rPr kumimoji="1" lang="ja-JP" altLang="en-US"/>
              <a:t>こんな風に、経営者の考えるコンセプトをベースに事業計画は、立案されるものです。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注意すべきは、</a:t>
            </a:r>
            <a:r>
              <a:rPr kumimoji="1" lang="en-US" altLang="ja-JP" dirty="0"/>
              <a:t>FL</a:t>
            </a:r>
            <a:r>
              <a:rPr kumimoji="1" lang="ja-JP" altLang="en-US"/>
              <a:t>は６０とか、投資は、低い方が、原価は、</a:t>
            </a:r>
            <a:r>
              <a:rPr kumimoji="1" lang="en-US" altLang="ja-JP" dirty="0"/>
              <a:t>30</a:t>
            </a:r>
            <a:r>
              <a:rPr kumimoji="1" lang="ja-JP" altLang="en-US"/>
              <a:t>以下でないと・・・</a:t>
            </a:r>
            <a:endParaRPr kumimoji="1" lang="en-US" altLang="ja-JP" dirty="0"/>
          </a:p>
          <a:p>
            <a:r>
              <a:rPr kumimoji="1" lang="ja-JP" altLang="en-US"/>
              <a:t>こんな通説がありますが、それは、それです。その程度のものしか出来ない訳です。</a:t>
            </a:r>
            <a:endParaRPr kumimoji="1" lang="en-US" altLang="ja-JP" dirty="0"/>
          </a:p>
          <a:p>
            <a:r>
              <a:rPr kumimoji="1" lang="ja-JP" altLang="en-US"/>
              <a:t>だから、コンセプトが重要だと言える訳です。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65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この</a:t>
            </a:r>
            <a:r>
              <a:rPr kumimoji="1" lang="en-US" altLang="ja-JP" dirty="0"/>
              <a:t>8</a:t>
            </a:r>
            <a:r>
              <a:rPr kumimoji="1" lang="ja-JP" altLang="en-US"/>
              <a:t>項目です。</a:t>
            </a:r>
            <a:endParaRPr kumimoji="1" lang="en-US" altLang="ja-JP" dirty="0"/>
          </a:p>
          <a:p>
            <a:r>
              <a:rPr kumimoji="1" lang="ja-JP" altLang="en-US"/>
              <a:t>業態コンセプトの設定時に、原価設定や運営、接客のイメージを策定し</a:t>
            </a:r>
            <a:endParaRPr kumimoji="1" lang="en-US" altLang="ja-JP" dirty="0"/>
          </a:p>
          <a:p>
            <a:r>
              <a:rPr kumimoji="1" lang="ja-JP" altLang="en-US"/>
              <a:t>店舗投資に於いても、投資回収の基本プランなどが決まっている流れです。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その全体像を頭にイメージしながら、上記</a:t>
            </a:r>
            <a:r>
              <a:rPr kumimoji="1" lang="en-US" altLang="ja-JP" dirty="0"/>
              <a:t>8</a:t>
            </a:r>
            <a:r>
              <a:rPr kumimoji="1" lang="ja-JP" altLang="en-US"/>
              <a:t>項目を数字で明確化する流れとなります。</a:t>
            </a:r>
            <a:endParaRPr kumimoji="1" lang="en-US" altLang="ja-JP" dirty="0"/>
          </a:p>
          <a:p>
            <a:r>
              <a:rPr kumimoji="1" lang="ja-JP" altLang="en-US"/>
              <a:t>頭の中にあるイメージを数値化して、合わせて行くイメージです。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では順に行きましょう！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71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以上の</a:t>
            </a:r>
            <a:r>
              <a:rPr kumimoji="1" lang="en-US" altLang="ja-JP" dirty="0"/>
              <a:t>5</a:t>
            </a:r>
            <a:r>
              <a:rPr kumimoji="1" lang="ja-JP" altLang="en-US"/>
              <a:t>項目の標準値を設定します。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4</a:t>
            </a:r>
            <a:r>
              <a:rPr kumimoji="1" lang="ja-JP" altLang="en-US"/>
              <a:t>番目に居抜き造作料とあります。</a:t>
            </a:r>
            <a:endParaRPr kumimoji="1" lang="en-US" altLang="ja-JP" dirty="0"/>
          </a:p>
          <a:p>
            <a:r>
              <a:rPr kumimoji="1" lang="ja-JP" altLang="en-US"/>
              <a:t>居抜き活用は、初期投資を抑え、損益分岐点を下げる、</a:t>
            </a:r>
            <a:endParaRPr kumimoji="1" lang="en-US" altLang="ja-JP" dirty="0"/>
          </a:p>
          <a:p>
            <a:r>
              <a:rPr kumimoji="1" lang="ja-JP" altLang="en-US"/>
              <a:t>低予算で出店に繋げる為には、意味のある手法です。</a:t>
            </a:r>
            <a:endParaRPr kumimoji="1" lang="en-US" altLang="ja-JP" dirty="0"/>
          </a:p>
          <a:p>
            <a:r>
              <a:rPr kumimoji="1" lang="ja-JP" altLang="en-US"/>
              <a:t>マイナス面は、既存を使う事で、理想のレイアウトとの誤差が発生することが</a:t>
            </a:r>
            <a:endParaRPr kumimoji="1" lang="en-US" altLang="ja-JP" dirty="0"/>
          </a:p>
          <a:p>
            <a:r>
              <a:rPr kumimoji="1" lang="ja-JP" altLang="en-US"/>
              <a:t>ありますが、投下資本とのバランスと、どこまで理想に近づけるか？を設計士さんと</a:t>
            </a:r>
            <a:endParaRPr kumimoji="1" lang="en-US" altLang="ja-JP" dirty="0"/>
          </a:p>
          <a:p>
            <a:r>
              <a:rPr kumimoji="1" lang="ja-JP" altLang="en-US"/>
              <a:t>協議しつつ、活用することが理想ですね！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家賃に於いても、低いだけでなく、適性賃料で計画することです。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保証金は、敷引きを要注意し、交渉することです。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44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以上の</a:t>
            </a:r>
            <a:r>
              <a:rPr kumimoji="1" lang="en-US" altLang="ja-JP" dirty="0"/>
              <a:t>5</a:t>
            </a:r>
            <a:r>
              <a:rPr kumimoji="1" lang="ja-JP" altLang="en-US"/>
              <a:t>項目の標準値を設定します。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4</a:t>
            </a:r>
            <a:r>
              <a:rPr kumimoji="1" lang="ja-JP" altLang="en-US"/>
              <a:t>番目に居抜き造作料とあります。</a:t>
            </a:r>
            <a:endParaRPr kumimoji="1" lang="en-US" altLang="ja-JP" dirty="0"/>
          </a:p>
          <a:p>
            <a:r>
              <a:rPr kumimoji="1" lang="ja-JP" altLang="en-US"/>
              <a:t>居抜き活用は、初期投資を抑え、損益分岐点を下げる、</a:t>
            </a:r>
            <a:endParaRPr kumimoji="1" lang="en-US" altLang="ja-JP" dirty="0"/>
          </a:p>
          <a:p>
            <a:r>
              <a:rPr kumimoji="1" lang="ja-JP" altLang="en-US"/>
              <a:t>低予算で出店に繋げる為には、意味のある手法です。</a:t>
            </a:r>
            <a:endParaRPr kumimoji="1" lang="en-US" altLang="ja-JP" dirty="0"/>
          </a:p>
          <a:p>
            <a:r>
              <a:rPr kumimoji="1" lang="ja-JP" altLang="en-US"/>
              <a:t>マイナス面は、既存を使う事で、理想のレイアウトとの誤差が発生することが</a:t>
            </a:r>
            <a:endParaRPr kumimoji="1" lang="en-US" altLang="ja-JP" dirty="0"/>
          </a:p>
          <a:p>
            <a:r>
              <a:rPr kumimoji="1" lang="ja-JP" altLang="en-US"/>
              <a:t>ありますが、投下資本とのバランスと、どこまで理想に近づけるか？を設計士さんと</a:t>
            </a:r>
            <a:endParaRPr kumimoji="1" lang="en-US" altLang="ja-JP" dirty="0"/>
          </a:p>
          <a:p>
            <a:r>
              <a:rPr kumimoji="1" lang="ja-JP" altLang="en-US"/>
              <a:t>協議しつつ、活用することが理想ですね！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家賃に於いても、低いだけでなく、適性賃料で計画することです。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保証金は、敷引きを要注意し、交渉することです。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33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物件を抑える為の物件経済条件については、</a:t>
            </a:r>
            <a:endParaRPr kumimoji="1" lang="en-US" altLang="ja-JP" dirty="0"/>
          </a:p>
          <a:p>
            <a:r>
              <a:rPr kumimoji="1" lang="ja-JP" altLang="en-US"/>
              <a:t>自己資金を使う事が多くなるものです。</a:t>
            </a:r>
            <a:endParaRPr kumimoji="1" lang="en-US" altLang="ja-JP" dirty="0"/>
          </a:p>
          <a:p>
            <a:r>
              <a:rPr kumimoji="1" lang="ja-JP" altLang="en-US"/>
              <a:t>その他に関しては、銀行借入とリースや割賦等を関係先との関係性を</a:t>
            </a:r>
            <a:endParaRPr kumimoji="1" lang="en-US" altLang="ja-JP" dirty="0"/>
          </a:p>
          <a:p>
            <a:r>
              <a:rPr kumimoji="1" lang="ja-JP" altLang="en-US"/>
              <a:t>構築しつつ、上手く回す事が重要です。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ここでは、基本的な資金調達とその割合を設定します。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銀行の金利、リース、割賦の料率を明確にしておく事がポイントです。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31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物件を抑える為の物件経済条件については、</a:t>
            </a:r>
            <a:endParaRPr kumimoji="1" lang="en-US" altLang="ja-JP" dirty="0"/>
          </a:p>
          <a:p>
            <a:r>
              <a:rPr kumimoji="1" lang="ja-JP" altLang="en-US"/>
              <a:t>自己資金を使う事が多くなるものです。</a:t>
            </a:r>
            <a:endParaRPr kumimoji="1" lang="en-US" altLang="ja-JP" dirty="0"/>
          </a:p>
          <a:p>
            <a:r>
              <a:rPr kumimoji="1" lang="ja-JP" altLang="en-US"/>
              <a:t>その他に関しては、銀行借入とリースや割賦等を関係先との関係性を</a:t>
            </a:r>
            <a:endParaRPr kumimoji="1" lang="en-US" altLang="ja-JP" dirty="0"/>
          </a:p>
          <a:p>
            <a:r>
              <a:rPr kumimoji="1" lang="ja-JP" altLang="en-US"/>
              <a:t>構築しつつ、上手く回す事が重要です。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ここでは、基本的な資金調達とその割合を設定します。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銀行の金利、リース、割賦の料率を明確にしておく事がポイントです。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1DEC-2620-5A42-8E1F-9A892B013DE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05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240EE-C6B2-6C47-94B1-9B318EC89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6CE9A8-ECF7-504D-9D3D-EF83DBC1E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00C584-774D-2242-8C79-11D17588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B4230-3696-D54D-84AD-1D192D58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57D1F-556E-9F4E-BA86-E90A5253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8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0F549-D848-6D40-8FD9-EF748FE4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6B4428-BB62-4F4F-91F7-057F5A358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0DC54F-8887-9A49-AF49-339A02BE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A3D9CA-5E82-2D4A-9A9D-FB97F31C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691544-0D08-FF4D-B8B4-3390583B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23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1D8E111-4CF4-0640-B39C-E1562C11F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7A2C55-0EE3-494E-B4A9-C27A210A2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38F38C-797E-404A-AF0E-DA689FCD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7AC0BD-4DFB-EE4D-B61E-8C506F5C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BC152E-3865-DB43-A2EC-A3936609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0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023D9-262F-CC41-BB64-492E840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28DA0-342D-C447-9B57-87537743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6FCCAF-7995-E240-BFAE-70D49D13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BC38EA-09AD-9543-8259-F8E5D38C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301B13-5895-4844-ADE9-BFE833D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9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0EEB80-EDFE-8E46-91F5-91CBEEF5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590194-1E7D-1A4F-AFDF-0B3C2737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29A46B-D466-D94D-97B2-42E6F96F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DAEB3C-55B9-704A-9223-221EE47D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622DAE-2255-C84E-9CCD-6D375D16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83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779B2-4BC6-1B48-B875-A36328E1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83F2E-FB9D-9C46-B95D-E4D118439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135515-AFEC-5B42-8661-DD2DD007C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7F97E2-0C89-1543-A5FE-CB9FC1F9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987109-9554-A44A-ABA6-CA5A25B1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6BC380-F674-0440-908E-8DA5B6D1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4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DDB030-DEB9-1B4F-AD62-D25012414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F6C92-E7D5-F64E-BF1D-81904B09E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43E763-D044-CB48-82F9-9E47E1955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A245AC-4001-B347-A7EB-9A440CCBC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426CDF-D4C0-5D47-914D-B71DA03C8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585683-34C2-0849-9122-31E06967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5CDC9A-789A-8649-9301-CA5DD4CC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43AEB6-F8E5-3541-88E0-FB9FA4F8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95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39E77C-D02E-0340-B0C1-AF21397A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699AB3-A3C2-3348-9D4C-E85BD3E9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05E1CC-FA92-1845-B365-B75FE8D5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5F1250-CA81-BE4C-A508-B3AFF3AD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73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B245CE-A310-3E42-8E16-94F5145E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D2F775-8574-154E-9BAD-A0DB3F52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CC0A94-BAC3-BE46-8138-77D9CD3D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6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B24674-57F3-A645-A927-79079897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F37F76-3369-434A-AE69-CF29D26D9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5A43F9-96E1-1C4F-8192-1DDE228C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A92A9D-2125-CB40-8C57-536A6818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C124D0-53BD-9A41-B19E-D4660098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105972-2445-3F4A-BF91-A6A109C9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28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7BE593-9B82-A545-8D70-87616D49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73DF97-F5BB-6C41-97D0-3AD4D5411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E419D0-507F-9B42-852A-F109AFC8A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1EA35F-F618-2E46-8E6C-0AC40084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1BCA64-448E-CF48-9A12-BC63E590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A4AE87-B5E4-0A40-B8D3-5D8491F0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9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6BCC628-0552-6043-BD72-D7E527B1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6CC48A-C99D-FE4A-8AE3-50343537F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4B0EA-2E83-3045-B861-E6C09203C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FF33-3064-5440-9EE1-553660552FA7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705886-79C5-0145-8A2F-AA983F056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FABAD8-ED78-F54D-A466-2BD7EF7F5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067C-E4D3-674A-B260-3A27207D0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6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B115FB-B4B5-9643-80A2-581C36654990}"/>
              </a:ext>
            </a:extLst>
          </p:cNvPr>
          <p:cNvSpPr txBox="1"/>
          <p:nvPr/>
        </p:nvSpPr>
        <p:spPr>
          <a:xfrm>
            <a:off x="231228" y="2386097"/>
            <a:ext cx="8639503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>
                <a:solidFill>
                  <a:schemeClr val="tx1"/>
                </a:solidFill>
              </a:rPr>
              <a:t>飲食店多店舗化</a:t>
            </a:r>
            <a:r>
              <a:rPr kumimoji="1" lang="en-US" altLang="ja-JP" sz="4000" b="1" dirty="0">
                <a:solidFill>
                  <a:srgbClr val="C00000"/>
                </a:solidFill>
              </a:rPr>
              <a:t>『</a:t>
            </a:r>
            <a:r>
              <a:rPr kumimoji="1" lang="ja-JP" altLang="en-US" sz="4000" b="1">
                <a:solidFill>
                  <a:srgbClr val="C00000"/>
                </a:solidFill>
              </a:rPr>
              <a:t>エフワン８ステップ</a:t>
            </a:r>
            <a:r>
              <a:rPr kumimoji="1" lang="en-US" altLang="ja-JP" sz="4000" b="1" dirty="0">
                <a:solidFill>
                  <a:srgbClr val="C00000"/>
                </a:solidFill>
              </a:rPr>
              <a:t>』</a:t>
            </a:r>
          </a:p>
          <a:p>
            <a:pPr algn="ctr"/>
            <a:r>
              <a:rPr kumimoji="1" lang="ja-JP" altLang="en-US" sz="3200" b="1">
                <a:solidFill>
                  <a:schemeClr val="tx1"/>
                </a:solidFill>
              </a:rPr>
              <a:t>オンラインプログラム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142A34-2491-2447-87B9-78017AAAD4D4}"/>
              </a:ext>
            </a:extLst>
          </p:cNvPr>
          <p:cNvSpPr txBox="1"/>
          <p:nvPr/>
        </p:nvSpPr>
        <p:spPr>
          <a:xfrm>
            <a:off x="528837" y="4512686"/>
            <a:ext cx="80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/>
              <a:t>飲食店の多店舗展開への</a:t>
            </a:r>
            <a:r>
              <a:rPr lang="ja-JP" altLang="en-US" sz="3600" b="1">
                <a:solidFill>
                  <a:srgbClr val="C00000"/>
                </a:solidFill>
              </a:rPr>
              <a:t>手順</a:t>
            </a:r>
            <a:r>
              <a:rPr lang="ja-JP" altLang="en-US" sz="3600" b="1"/>
              <a:t>を</a:t>
            </a:r>
            <a:r>
              <a:rPr lang="ja-JP" altLang="en-US" sz="3600" b="1">
                <a:solidFill>
                  <a:srgbClr val="C00000"/>
                </a:solidFill>
              </a:rPr>
              <a:t>体系的</a:t>
            </a:r>
            <a:r>
              <a:rPr lang="ja-JP" altLang="en-US" sz="3600" b="1"/>
              <a:t>にまとめたプログラム</a:t>
            </a:r>
            <a:endParaRPr kumimoji="1" lang="en-US" altLang="ja-JP" sz="36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EB3601-AA4D-614C-9BED-F5529C438C00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84B080E-B1B7-9F49-9FC1-30862F79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5582" y="1397874"/>
            <a:ext cx="7399284" cy="404648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566200-EB50-3E4A-A64D-830F7642CFFF}"/>
              </a:ext>
            </a:extLst>
          </p:cNvPr>
          <p:cNvSpPr txBox="1"/>
          <p:nvPr/>
        </p:nvSpPr>
        <p:spPr>
          <a:xfrm>
            <a:off x="615512" y="727017"/>
            <a:ext cx="626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/>
              <a:t>社員と共に</a:t>
            </a:r>
            <a:endParaRPr kumimoji="1" lang="en-US" altLang="ja-JP" sz="2400" b="1" u="sng" dirty="0"/>
          </a:p>
          <a:p>
            <a:r>
              <a:rPr lang="ja-JP" altLang="en-US" sz="2400" b="1" u="sng"/>
              <a:t>ヴィジョンの実現を目指す</a:t>
            </a:r>
            <a:r>
              <a:rPr kumimoji="1" lang="ja-JP" altLang="en-US" sz="2400" b="1" u="sng"/>
              <a:t>飲食店経営者へ</a:t>
            </a:r>
          </a:p>
        </p:txBody>
      </p:sp>
    </p:spTree>
    <p:extLst>
      <p:ext uri="{BB962C8B-B14F-4D97-AF65-F5344CB8AC3E}">
        <p14:creationId xmlns:p14="http://schemas.microsoft.com/office/powerpoint/2010/main" val="6872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0640AB-CF03-8A4F-A21D-4259285A76B1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ABFA8A-639A-B946-97B3-4416970501CA}"/>
              </a:ext>
            </a:extLst>
          </p:cNvPr>
          <p:cNvSpPr txBox="1"/>
          <p:nvPr/>
        </p:nvSpPr>
        <p:spPr>
          <a:xfrm>
            <a:off x="1632858" y="1950477"/>
            <a:ext cx="64987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①</a:t>
            </a:r>
            <a:r>
              <a:rPr kumimoji="1" lang="ja-JP" altLang="en-US" sz="2800" b="1"/>
              <a:t> 物件経済条件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・物件保証金もしくは、敷金</a:t>
            </a:r>
            <a:endParaRPr kumimoji="1" lang="en-US" altLang="ja-JP" sz="2800" b="1" dirty="0"/>
          </a:p>
          <a:p>
            <a:r>
              <a:rPr lang="ja-JP" altLang="en-US" sz="2800" b="1"/>
              <a:t>・礼金</a:t>
            </a:r>
            <a:endParaRPr kumimoji="1" lang="en-US" altLang="ja-JP" sz="2800" b="1" dirty="0"/>
          </a:p>
          <a:p>
            <a:r>
              <a:rPr lang="ja-JP" altLang="en-US" sz="2800" b="1"/>
              <a:t>・家賃、共益費</a:t>
            </a:r>
            <a:endParaRPr lang="en-US" altLang="ja-JP" sz="2800" b="1" dirty="0"/>
          </a:p>
          <a:p>
            <a:r>
              <a:rPr kumimoji="1" lang="ja-JP" altLang="en-US" sz="2800" b="1"/>
              <a:t>・居抜き造作料</a:t>
            </a:r>
            <a:endParaRPr kumimoji="1" lang="en-US" altLang="ja-JP" sz="2800" b="1" dirty="0"/>
          </a:p>
          <a:p>
            <a:r>
              <a:rPr lang="ja-JP" altLang="en-US" sz="2800" b="1"/>
              <a:t>・仲介手数料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388827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760" y="5614062"/>
            <a:ext cx="1447240" cy="7914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0640AB-CF03-8A4F-A21D-4259285A76B1}"/>
              </a:ext>
            </a:extLst>
          </p:cNvPr>
          <p:cNvSpPr txBox="1"/>
          <p:nvPr/>
        </p:nvSpPr>
        <p:spPr>
          <a:xfrm>
            <a:off x="457200" y="475180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ABFA8A-639A-B946-97B3-4416970501CA}"/>
              </a:ext>
            </a:extLst>
          </p:cNvPr>
          <p:cNvSpPr txBox="1"/>
          <p:nvPr/>
        </p:nvSpPr>
        <p:spPr>
          <a:xfrm>
            <a:off x="467555" y="1046557"/>
            <a:ext cx="298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①</a:t>
            </a:r>
            <a:r>
              <a:rPr kumimoji="1" lang="ja-JP" altLang="en-US" sz="2800" b="1"/>
              <a:t> 物件経済条件</a:t>
            </a:r>
            <a:endParaRPr kumimoji="1" lang="en-US" altLang="ja-JP" sz="28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D0B9425-ACBE-554C-BE03-01B447598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59" y="1557372"/>
            <a:ext cx="7102707" cy="47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1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F220B1-26B6-E842-9C02-82700BCF46A6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50B594-61DC-104B-A91F-C46707D43549}"/>
              </a:ext>
            </a:extLst>
          </p:cNvPr>
          <p:cNvSpPr txBox="1"/>
          <p:nvPr/>
        </p:nvSpPr>
        <p:spPr>
          <a:xfrm>
            <a:off x="1698172" y="1575791"/>
            <a:ext cx="54537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②</a:t>
            </a:r>
            <a:r>
              <a:rPr kumimoji="1" lang="ja-JP" altLang="en-US" sz="2800" b="1"/>
              <a:t> 初期投資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・内外装工事費</a:t>
            </a:r>
            <a:endParaRPr kumimoji="1" lang="en-US" altLang="ja-JP" sz="2800" b="1" dirty="0"/>
          </a:p>
          <a:p>
            <a:r>
              <a:rPr lang="ja-JP" altLang="en-US" sz="2800" b="1"/>
              <a:t>・設計費</a:t>
            </a:r>
            <a:endParaRPr kumimoji="1" lang="en-US" altLang="ja-JP" sz="2800" b="1" dirty="0"/>
          </a:p>
          <a:p>
            <a:r>
              <a:rPr lang="ja-JP" altLang="en-US" sz="2800" b="1"/>
              <a:t>・厨房機器費</a:t>
            </a:r>
            <a:endParaRPr lang="en-US" altLang="ja-JP" sz="2800" b="1" dirty="0"/>
          </a:p>
          <a:p>
            <a:r>
              <a:rPr kumimoji="1" lang="ja-JP" altLang="en-US" sz="2800" b="1"/>
              <a:t>・レジシステム費</a:t>
            </a:r>
            <a:endParaRPr kumimoji="1" lang="en-US" altLang="ja-JP" sz="2800" b="1" dirty="0"/>
          </a:p>
          <a:p>
            <a:r>
              <a:rPr lang="ja-JP" altLang="en-US" sz="2800" b="1"/>
              <a:t>・什器備品費</a:t>
            </a:r>
            <a:endParaRPr lang="en-US" altLang="ja-JP" sz="2800" b="1" dirty="0"/>
          </a:p>
          <a:p>
            <a:r>
              <a:rPr lang="ja-JP" altLang="en-US" sz="2800" b="1"/>
              <a:t>・消耗品費</a:t>
            </a:r>
            <a:endParaRPr lang="en-US" altLang="ja-JP" sz="2800" b="1" dirty="0"/>
          </a:p>
          <a:p>
            <a:r>
              <a:rPr kumimoji="1" lang="ja-JP" altLang="en-US" sz="2800" b="1"/>
              <a:t>・広告宣伝費</a:t>
            </a:r>
            <a:endParaRPr kumimoji="1" lang="en-US" altLang="ja-JP" sz="2800" b="1" dirty="0"/>
          </a:p>
          <a:p>
            <a:r>
              <a:rPr lang="ja-JP" altLang="en-US" sz="2800" b="1"/>
              <a:t>・その他開業費諸々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180701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906" y="1573906"/>
            <a:ext cx="1447240" cy="7914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F220B1-26B6-E842-9C02-82700BCF46A6}"/>
              </a:ext>
            </a:extLst>
          </p:cNvPr>
          <p:cNvSpPr txBox="1"/>
          <p:nvPr/>
        </p:nvSpPr>
        <p:spPr>
          <a:xfrm>
            <a:off x="457200" y="475177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50B594-61DC-104B-A91F-C46707D43549}"/>
              </a:ext>
            </a:extLst>
          </p:cNvPr>
          <p:cNvSpPr txBox="1"/>
          <p:nvPr/>
        </p:nvSpPr>
        <p:spPr>
          <a:xfrm>
            <a:off x="2200569" y="540232"/>
            <a:ext cx="246442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②</a:t>
            </a:r>
            <a:r>
              <a:rPr kumimoji="1" lang="ja-JP" altLang="en-US" sz="2800" b="1"/>
              <a:t> 初期投資</a:t>
            </a:r>
            <a:endParaRPr kumimoji="1" lang="en-US" altLang="ja-JP" sz="28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D1FDB9-65C1-1743-9A06-E81853D24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25" y="1184502"/>
            <a:ext cx="5891427" cy="52377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BF3F88B-4149-0F4F-9FD3-68C972376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569" y="2340061"/>
            <a:ext cx="6510633" cy="39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73" y="5430037"/>
            <a:ext cx="1447240" cy="7914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F220B1-26B6-E842-9C02-82700BCF46A6}"/>
              </a:ext>
            </a:extLst>
          </p:cNvPr>
          <p:cNvSpPr txBox="1"/>
          <p:nvPr/>
        </p:nvSpPr>
        <p:spPr>
          <a:xfrm>
            <a:off x="457200" y="475177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50B594-61DC-104B-A91F-C46707D43549}"/>
              </a:ext>
            </a:extLst>
          </p:cNvPr>
          <p:cNvSpPr txBox="1"/>
          <p:nvPr/>
        </p:nvSpPr>
        <p:spPr>
          <a:xfrm>
            <a:off x="2200569" y="540232"/>
            <a:ext cx="246442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②</a:t>
            </a:r>
            <a:r>
              <a:rPr kumimoji="1" lang="ja-JP" altLang="en-US" sz="2800" b="1"/>
              <a:t> 初期投資</a:t>
            </a:r>
            <a:endParaRPr kumimoji="1" lang="en-US" altLang="ja-JP" sz="28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2315FE-5636-A748-8F15-0B822ABB6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57" y="1170648"/>
            <a:ext cx="5712402" cy="35797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AC2776D-38FF-6F46-B1F2-1984185D2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613" y="1853326"/>
            <a:ext cx="4749800" cy="33147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4564C18-4B23-1F44-9720-E41AE10F9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827" y="2511873"/>
            <a:ext cx="4559300" cy="30861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FFFE903-7E73-614F-A568-48B099653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513" y="3306159"/>
            <a:ext cx="44958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132" y="5217227"/>
            <a:ext cx="1447240" cy="7914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F220B1-26B6-E842-9C02-82700BCF46A6}"/>
              </a:ext>
            </a:extLst>
          </p:cNvPr>
          <p:cNvSpPr txBox="1"/>
          <p:nvPr/>
        </p:nvSpPr>
        <p:spPr>
          <a:xfrm>
            <a:off x="457200" y="475177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50B594-61DC-104B-A91F-C46707D43549}"/>
              </a:ext>
            </a:extLst>
          </p:cNvPr>
          <p:cNvSpPr txBox="1"/>
          <p:nvPr/>
        </p:nvSpPr>
        <p:spPr>
          <a:xfrm>
            <a:off x="2200569" y="540232"/>
            <a:ext cx="2464420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②</a:t>
            </a:r>
            <a:r>
              <a:rPr kumimoji="1" lang="ja-JP" altLang="en-US" sz="2800" b="1"/>
              <a:t> 初期投資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F857B73-8332-A146-8F02-B81E8D381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25" y="1412169"/>
            <a:ext cx="5982320" cy="424780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7472E7F-84D6-664E-86B4-2E0EFF106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022" y="765916"/>
            <a:ext cx="38862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60D45D-8F75-A749-8158-A06FC4B2722E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5C64E3-2E0A-A842-94F1-800032C78715}"/>
              </a:ext>
            </a:extLst>
          </p:cNvPr>
          <p:cNvSpPr txBox="1"/>
          <p:nvPr/>
        </p:nvSpPr>
        <p:spPr>
          <a:xfrm>
            <a:off x="1959429" y="1896439"/>
            <a:ext cx="4261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③ 資金調達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・自己資金</a:t>
            </a:r>
            <a:endParaRPr kumimoji="1" lang="en-US" altLang="ja-JP" sz="2800" b="1" dirty="0"/>
          </a:p>
          <a:p>
            <a:r>
              <a:rPr kumimoji="1" lang="ja-JP" altLang="en-US" sz="2800" b="1"/>
              <a:t>・銀行借入</a:t>
            </a:r>
            <a:endParaRPr kumimoji="1" lang="en-US" altLang="ja-JP" sz="2800" b="1" dirty="0"/>
          </a:p>
          <a:p>
            <a:r>
              <a:rPr lang="ja-JP" altLang="en-US" sz="2800" b="1"/>
              <a:t>・リース、割賦</a:t>
            </a:r>
            <a:endParaRPr lang="en-US" altLang="ja-JP" sz="2800" b="1" dirty="0"/>
          </a:p>
          <a:p>
            <a:r>
              <a:rPr kumimoji="1" lang="ja-JP" altLang="en-US" sz="2800" b="1"/>
              <a:t>・その他</a:t>
            </a:r>
          </a:p>
        </p:txBody>
      </p:sp>
    </p:spTree>
    <p:extLst>
      <p:ext uri="{BB962C8B-B14F-4D97-AF65-F5344CB8AC3E}">
        <p14:creationId xmlns:p14="http://schemas.microsoft.com/office/powerpoint/2010/main" val="378452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371" y="5151863"/>
            <a:ext cx="2260050" cy="12359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60D45D-8F75-A749-8158-A06FC4B2722E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5C64E3-2E0A-A842-94F1-800032C78715}"/>
              </a:ext>
            </a:extLst>
          </p:cNvPr>
          <p:cNvSpPr txBox="1"/>
          <p:nvPr/>
        </p:nvSpPr>
        <p:spPr>
          <a:xfrm>
            <a:off x="2200569" y="849999"/>
            <a:ext cx="426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③ 資金調達</a:t>
            </a:r>
            <a:endParaRPr kumimoji="1" lang="en-US" altLang="ja-JP" sz="2800" b="1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137887E-9E65-2F49-A619-5949D1A26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480414"/>
            <a:ext cx="7058722" cy="49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145" y="4615540"/>
            <a:ext cx="292915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B44C38-68E6-6148-8E7B-7DE437ED66CA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6FA7D0-BD27-DE4E-9E7B-AC9EA1D5F14E}"/>
              </a:ext>
            </a:extLst>
          </p:cNvPr>
          <p:cNvSpPr txBox="1"/>
          <p:nvPr/>
        </p:nvSpPr>
        <p:spPr>
          <a:xfrm>
            <a:off x="1151169" y="2107577"/>
            <a:ext cx="6972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④ 売上予測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・イートイン売上</a:t>
            </a:r>
            <a:endParaRPr kumimoji="1" lang="en-US" altLang="ja-JP" sz="2800" b="1" dirty="0"/>
          </a:p>
          <a:p>
            <a:r>
              <a:rPr lang="ja-JP" altLang="en-US" sz="2800" b="1"/>
              <a:t>・テイクアウト売上</a:t>
            </a:r>
            <a:endParaRPr lang="en-US" altLang="ja-JP" sz="2800" b="1" dirty="0"/>
          </a:p>
          <a:p>
            <a:r>
              <a:rPr kumimoji="1" lang="ja-JP" altLang="en-US" sz="2800" b="1"/>
              <a:t>・デリバリー売上</a:t>
            </a:r>
            <a:endParaRPr kumimoji="1" lang="en-US" altLang="ja-JP" sz="2800" b="1" dirty="0"/>
          </a:p>
          <a:p>
            <a:r>
              <a:rPr lang="ja-JP" altLang="en-US" sz="2800" b="1"/>
              <a:t>・曜日別売上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/>
              <a:t>→ 以上より、標準月次売上を求める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345271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273" y="5663474"/>
            <a:ext cx="1313030" cy="85139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B44C38-68E6-6148-8E7B-7DE437ED66CA}"/>
              </a:ext>
            </a:extLst>
          </p:cNvPr>
          <p:cNvSpPr txBox="1"/>
          <p:nvPr/>
        </p:nvSpPr>
        <p:spPr>
          <a:xfrm>
            <a:off x="457200" y="40827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6FA7D0-BD27-DE4E-9E7B-AC9EA1D5F14E}"/>
              </a:ext>
            </a:extLst>
          </p:cNvPr>
          <p:cNvSpPr txBox="1"/>
          <p:nvPr/>
        </p:nvSpPr>
        <p:spPr>
          <a:xfrm>
            <a:off x="2200569" y="408274"/>
            <a:ext cx="294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④ 売上予測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E5E1225-9113-A54F-9B96-43947092F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25" y="1072240"/>
            <a:ext cx="7683648" cy="54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0B4D4C-74AC-5641-A3F6-8F8F4A874624}"/>
              </a:ext>
            </a:extLst>
          </p:cNvPr>
          <p:cNvSpPr txBox="1"/>
          <p:nvPr/>
        </p:nvSpPr>
        <p:spPr>
          <a:xfrm>
            <a:off x="714703" y="297112"/>
            <a:ext cx="792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目次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lang="ja-JP" altLang="en-US" sz="2400" b="1"/>
              <a:t>はじめに：当プログラムの概念と概要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STEP1</a:t>
            </a:r>
            <a:r>
              <a:rPr kumimoji="1" lang="ja-JP" altLang="en-US" sz="2400" b="1"/>
              <a:t>：社長のリーダーシップ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STEP2</a:t>
            </a:r>
            <a:r>
              <a:rPr kumimoji="1" lang="ja-JP" altLang="en-US" sz="2400" b="1"/>
              <a:t>：業態コンセプト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>
                <a:solidFill>
                  <a:srgbClr val="C00000"/>
                </a:solidFill>
              </a:rPr>
              <a:t>STEP3</a:t>
            </a:r>
            <a:r>
              <a:rPr kumimoji="1" lang="ja-JP" altLang="en-US" sz="2400" b="1">
                <a:solidFill>
                  <a:srgbClr val="C00000"/>
                </a:solidFill>
              </a:rPr>
              <a:t>：標準事業計画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b="1" dirty="0"/>
          </a:p>
          <a:p>
            <a:r>
              <a:rPr kumimoji="1" lang="en-US" altLang="ja-JP" sz="2400" b="1" dirty="0"/>
              <a:t>STEP4</a:t>
            </a:r>
            <a:r>
              <a:rPr kumimoji="1" lang="ja-JP" altLang="en-US" sz="2400" b="1"/>
              <a:t>：提供価値の基準、標準の設定管理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STEP5</a:t>
            </a:r>
            <a:r>
              <a:rPr kumimoji="1" lang="ja-JP" altLang="en-US" sz="2400" b="1"/>
              <a:t>：数値基準、標準の設定管理</a:t>
            </a:r>
            <a:endParaRPr kumimoji="1" lang="en-US" altLang="ja-JP" sz="2400" b="1" dirty="0"/>
          </a:p>
          <a:p>
            <a:endParaRPr lang="en-US" altLang="ja-JP" b="1" dirty="0"/>
          </a:p>
          <a:p>
            <a:r>
              <a:rPr kumimoji="1" lang="en-US" altLang="ja-JP" sz="2400" b="1" dirty="0"/>
              <a:t>STEP</a:t>
            </a:r>
            <a:r>
              <a:rPr lang="en-US" altLang="ja-JP" sz="2400" b="1" dirty="0"/>
              <a:t>6</a:t>
            </a:r>
            <a:r>
              <a:rPr lang="ja-JP" altLang="en-US" sz="2400" b="1"/>
              <a:t>：売上アップを定義する</a:t>
            </a:r>
            <a:endParaRPr lang="en-US" altLang="ja-JP" sz="2400" b="1" dirty="0"/>
          </a:p>
          <a:p>
            <a:endParaRPr kumimoji="1" lang="en-US" altLang="ja-JP" b="1" dirty="0"/>
          </a:p>
          <a:p>
            <a:r>
              <a:rPr lang="en-US" altLang="ja-JP" sz="2400" b="1" dirty="0"/>
              <a:t>STEP7</a:t>
            </a:r>
            <a:r>
              <a:rPr lang="ja-JP" altLang="en-US" sz="2400" b="1"/>
              <a:t>：自社メソッド構築（自信店長育成メソッド）</a:t>
            </a:r>
            <a:endParaRPr lang="en-US" altLang="ja-JP" sz="2400" b="1" dirty="0"/>
          </a:p>
          <a:p>
            <a:endParaRPr kumimoji="1" lang="en-US" altLang="ja-JP" b="1" dirty="0"/>
          </a:p>
          <a:p>
            <a:r>
              <a:rPr lang="en-US" altLang="ja-JP" sz="2400" b="1" dirty="0"/>
              <a:t>STEP8</a:t>
            </a:r>
            <a:r>
              <a:rPr lang="ja-JP" altLang="en-US" sz="2400" b="1"/>
              <a:t>：自信店長育成カリキュラム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56947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81CFCF-FAE5-7A47-8FD1-6945D137DD29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1CDE5D-A0EC-CC4B-90F7-022961AA8E89}"/>
              </a:ext>
            </a:extLst>
          </p:cNvPr>
          <p:cNvSpPr txBox="1"/>
          <p:nvPr/>
        </p:nvSpPr>
        <p:spPr>
          <a:xfrm>
            <a:off x="1208314" y="1950477"/>
            <a:ext cx="7282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⑤ 原価計画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・メニュー一覧表作成</a:t>
            </a:r>
            <a:endParaRPr kumimoji="1" lang="en-US" altLang="ja-JP" sz="2800" b="1" dirty="0"/>
          </a:p>
          <a:p>
            <a:r>
              <a:rPr kumimoji="1" lang="ja-JP" altLang="en-US" sz="2800" b="1"/>
              <a:t>・メニューレシピ作成</a:t>
            </a:r>
            <a:endParaRPr kumimoji="1" lang="en-US" altLang="ja-JP" sz="2800" b="1" dirty="0"/>
          </a:p>
          <a:p>
            <a:r>
              <a:rPr lang="ja-JP" altLang="en-US" sz="2800" b="1"/>
              <a:t>・メニュー別出数シミュレーション</a:t>
            </a:r>
            <a:endParaRPr lang="en-US" altLang="ja-JP" sz="2800" b="1" dirty="0"/>
          </a:p>
          <a:p>
            <a:r>
              <a:rPr kumimoji="1" lang="ja-JP" altLang="en-US" sz="2800" b="1"/>
              <a:t>・標準原価算出</a:t>
            </a:r>
            <a:endParaRPr kumimoji="1" lang="en-US" altLang="ja-JP" sz="2800" b="1" dirty="0"/>
          </a:p>
          <a:p>
            <a:r>
              <a:rPr lang="ja-JP" altLang="en-US" sz="2800" b="1"/>
              <a:t>・想定ロス率設定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32754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2047"/>
            <a:ext cx="1525981" cy="83452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81CFCF-FAE5-7A47-8FD1-6945D137DD29}"/>
              </a:ext>
            </a:extLst>
          </p:cNvPr>
          <p:cNvSpPr txBox="1"/>
          <p:nvPr/>
        </p:nvSpPr>
        <p:spPr>
          <a:xfrm>
            <a:off x="457200" y="430573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1CDE5D-A0EC-CC4B-90F7-022961AA8E89}"/>
              </a:ext>
            </a:extLst>
          </p:cNvPr>
          <p:cNvSpPr txBox="1"/>
          <p:nvPr/>
        </p:nvSpPr>
        <p:spPr>
          <a:xfrm>
            <a:off x="1959429" y="489611"/>
            <a:ext cx="372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⑤ 原価計画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AC96509-1D21-B544-8263-EF7AF7466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273" y="566264"/>
            <a:ext cx="4020712" cy="60088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F73F998-35E6-7C4D-8018-072F6330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38" y="1069405"/>
            <a:ext cx="4310760" cy="55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13DCCF-F2E3-8844-AAFD-0DD81578617D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F5D7E4-3629-FA4C-B460-172B4141FA10}"/>
              </a:ext>
            </a:extLst>
          </p:cNvPr>
          <p:cNvSpPr txBox="1"/>
          <p:nvPr/>
        </p:nvSpPr>
        <p:spPr>
          <a:xfrm>
            <a:off x="1632857" y="1809850"/>
            <a:ext cx="6155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⑥ 人件費計画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・社員計画</a:t>
            </a:r>
            <a:endParaRPr kumimoji="1" lang="en-US" altLang="ja-JP" sz="2800" b="1" dirty="0"/>
          </a:p>
          <a:p>
            <a:r>
              <a:rPr lang="ja-JP" altLang="en-US" sz="2800" b="1"/>
              <a:t>・平日ワークシフト計画</a:t>
            </a:r>
            <a:endParaRPr lang="en-US" altLang="ja-JP" sz="2800" b="1" dirty="0"/>
          </a:p>
          <a:p>
            <a:r>
              <a:rPr kumimoji="1" lang="ja-JP" altLang="en-US" sz="2800" b="1"/>
              <a:t>・週末ワークシフト計画</a:t>
            </a:r>
            <a:endParaRPr kumimoji="1" lang="en-US" altLang="ja-JP" sz="2800" b="1" dirty="0"/>
          </a:p>
          <a:p>
            <a:r>
              <a:rPr lang="ja-JP" altLang="en-US" sz="2800" b="1"/>
              <a:t>・社員給与計画</a:t>
            </a:r>
            <a:endParaRPr lang="en-US" altLang="ja-JP" sz="2800" b="1" dirty="0"/>
          </a:p>
          <a:p>
            <a:r>
              <a:rPr kumimoji="1" lang="ja-JP" altLang="en-US" sz="2800" b="1"/>
              <a:t>・アルバイト給与計画</a:t>
            </a:r>
            <a:endParaRPr kumimoji="1" lang="en-US" altLang="ja-JP" sz="2800" b="1" dirty="0"/>
          </a:p>
          <a:p>
            <a:r>
              <a:rPr lang="ja-JP" altLang="en-US" sz="2800" b="1"/>
              <a:t>・社会保険、他経費計画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64794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146" y="5705101"/>
            <a:ext cx="1362854" cy="7453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13DCCF-F2E3-8844-AAFD-0DD81578617D}"/>
              </a:ext>
            </a:extLst>
          </p:cNvPr>
          <p:cNvSpPr txBox="1"/>
          <p:nvPr/>
        </p:nvSpPr>
        <p:spPr>
          <a:xfrm>
            <a:off x="367992" y="40827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F5D7E4-3629-FA4C-B460-172B4141FA10}"/>
              </a:ext>
            </a:extLst>
          </p:cNvPr>
          <p:cNvSpPr txBox="1"/>
          <p:nvPr/>
        </p:nvSpPr>
        <p:spPr>
          <a:xfrm>
            <a:off x="1959429" y="398178"/>
            <a:ext cx="615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⑥ 人件費計画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8AE0BFF-6790-3745-8DF4-40E24D4B1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12" y="1110087"/>
            <a:ext cx="7680400" cy="50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9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146" y="5705101"/>
            <a:ext cx="1362854" cy="74531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13DCCF-F2E3-8844-AAFD-0DD81578617D}"/>
              </a:ext>
            </a:extLst>
          </p:cNvPr>
          <p:cNvSpPr txBox="1"/>
          <p:nvPr/>
        </p:nvSpPr>
        <p:spPr>
          <a:xfrm>
            <a:off x="367992" y="40827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F5D7E4-3629-FA4C-B460-172B4141FA10}"/>
              </a:ext>
            </a:extLst>
          </p:cNvPr>
          <p:cNvSpPr txBox="1"/>
          <p:nvPr/>
        </p:nvSpPr>
        <p:spPr>
          <a:xfrm>
            <a:off x="1959429" y="398178"/>
            <a:ext cx="615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⑥ 人件費計画</a:t>
            </a:r>
            <a:endParaRPr kumimoji="1" lang="en-US" altLang="ja-JP" sz="28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DE01B20-599E-9E4D-8097-59356EE48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25" y="1214508"/>
            <a:ext cx="7887824" cy="44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3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538" y="4422706"/>
            <a:ext cx="3108772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0B8C4E-5E7D-ED49-96D3-9F2EFC9A3EBF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28FF11-3E2B-2749-ABF1-9403798707DD}"/>
              </a:ext>
            </a:extLst>
          </p:cNvPr>
          <p:cNvSpPr txBox="1"/>
          <p:nvPr/>
        </p:nvSpPr>
        <p:spPr>
          <a:xfrm>
            <a:off x="1208314" y="1493779"/>
            <a:ext cx="7184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b="1" dirty="0"/>
          </a:p>
          <a:p>
            <a:r>
              <a:rPr kumimoji="1" lang="ja-JP" altLang="en-US" sz="2800" b="1"/>
              <a:t>７、月次モデル収支計画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</a:t>
            </a:r>
            <a:r>
              <a:rPr kumimoji="1" lang="en-US" altLang="ja-JP" sz="2800" b="1" dirty="0"/>
              <a:t>1〜</a:t>
            </a:r>
            <a:r>
              <a:rPr kumimoji="1" lang="ja-JP" altLang="en-US" sz="2800" b="1"/>
              <a:t>６の月次数値を拾い出し</a:t>
            </a:r>
            <a:endParaRPr kumimoji="1" lang="en-US" altLang="ja-JP" sz="2800" b="1" dirty="0"/>
          </a:p>
          <a:p>
            <a:r>
              <a:rPr lang="ja-JP" altLang="en-US" sz="2800" b="1"/>
              <a:t>・水光熱費の設定</a:t>
            </a:r>
            <a:endParaRPr lang="en-US" altLang="ja-JP" sz="2800" b="1" dirty="0"/>
          </a:p>
          <a:p>
            <a:r>
              <a:rPr kumimoji="1" lang="ja-JP" altLang="en-US" sz="2800" b="1"/>
              <a:t>・諸経費の設定</a:t>
            </a:r>
            <a:endParaRPr kumimoji="1" lang="en-US" altLang="ja-JP" sz="2800" b="1" dirty="0"/>
          </a:p>
          <a:p>
            <a:r>
              <a:rPr lang="ja-JP" altLang="en-US" sz="2800" b="1"/>
              <a:t>・</a:t>
            </a:r>
            <a:r>
              <a:rPr lang="en-US" altLang="ja-JP" sz="2800" b="1" dirty="0"/>
              <a:t>P L</a:t>
            </a:r>
            <a:r>
              <a:rPr lang="ja-JP" altLang="en-US" sz="2800" b="1"/>
              <a:t>表への落とし込み</a:t>
            </a:r>
            <a:endParaRPr lang="en-US" altLang="ja-JP" sz="2800" b="1" dirty="0"/>
          </a:p>
          <a:p>
            <a:r>
              <a:rPr kumimoji="1" lang="ja-JP" altLang="en-US" sz="2800" b="1"/>
              <a:t>・標準営業利益の検証（投資回収）</a:t>
            </a:r>
            <a:endParaRPr kumimoji="1" lang="en-US" altLang="ja-JP" sz="2800" b="1" dirty="0"/>
          </a:p>
          <a:p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324537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922" y="5277062"/>
            <a:ext cx="1710388" cy="10449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0B8C4E-5E7D-ED49-96D3-9F2EFC9A3EBF}"/>
              </a:ext>
            </a:extLst>
          </p:cNvPr>
          <p:cNvSpPr txBox="1"/>
          <p:nvPr/>
        </p:nvSpPr>
        <p:spPr>
          <a:xfrm>
            <a:off x="457200" y="475180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28FF11-3E2B-2749-ABF1-9403798707DD}"/>
              </a:ext>
            </a:extLst>
          </p:cNvPr>
          <p:cNvSpPr txBox="1"/>
          <p:nvPr/>
        </p:nvSpPr>
        <p:spPr>
          <a:xfrm>
            <a:off x="1959428" y="554854"/>
            <a:ext cx="718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７、月次モデル収支計画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5010AB4-32E7-3649-9E66-4DCC7C16F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20" y="1311401"/>
            <a:ext cx="7398417" cy="47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58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458" y="5481450"/>
            <a:ext cx="1375851" cy="8405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0B8C4E-5E7D-ED49-96D3-9F2EFC9A3EBF}"/>
              </a:ext>
            </a:extLst>
          </p:cNvPr>
          <p:cNvSpPr txBox="1"/>
          <p:nvPr/>
        </p:nvSpPr>
        <p:spPr>
          <a:xfrm>
            <a:off x="457200" y="475180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28FF11-3E2B-2749-ABF1-9403798707DD}"/>
              </a:ext>
            </a:extLst>
          </p:cNvPr>
          <p:cNvSpPr txBox="1"/>
          <p:nvPr/>
        </p:nvSpPr>
        <p:spPr>
          <a:xfrm>
            <a:off x="1959428" y="554854"/>
            <a:ext cx="718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７、月次モデル収支計画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C179564-2552-6B48-9EEF-199552A1D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57748"/>
            <a:ext cx="6813853" cy="53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94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E7280D-9333-2542-B9B7-1CE4A47233E2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429D8D-4449-614F-B91D-7814ACFD85BC}"/>
              </a:ext>
            </a:extLst>
          </p:cNvPr>
          <p:cNvSpPr txBox="1"/>
          <p:nvPr/>
        </p:nvSpPr>
        <p:spPr>
          <a:xfrm>
            <a:off x="1004207" y="1875071"/>
            <a:ext cx="71355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⑧ </a:t>
            </a:r>
            <a:r>
              <a:rPr kumimoji="1" lang="en-US" altLang="ja-JP" sz="2800" b="1" dirty="0"/>
              <a:t>3</a:t>
            </a:r>
            <a:r>
              <a:rPr kumimoji="1" lang="ja-JP" altLang="en-US" sz="2800" b="1"/>
              <a:t>年投資回収プラン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・月次モデル収支より年間を計画</a:t>
            </a:r>
            <a:endParaRPr kumimoji="1" lang="en-US" altLang="ja-JP" sz="2800" b="1" dirty="0"/>
          </a:p>
          <a:p>
            <a:r>
              <a:rPr lang="ja-JP" altLang="en-US" sz="2800" b="1"/>
              <a:t>・年間</a:t>
            </a:r>
            <a:r>
              <a:rPr lang="en-US" altLang="ja-JP" sz="2800" b="1" dirty="0"/>
              <a:t>×</a:t>
            </a:r>
            <a:r>
              <a:rPr lang="ja-JP" altLang="en-US" sz="2800" b="1"/>
              <a:t>３ヶ年</a:t>
            </a:r>
            <a:endParaRPr lang="en-US" altLang="ja-JP" sz="2800" b="1" dirty="0"/>
          </a:p>
          <a:p>
            <a:r>
              <a:rPr kumimoji="1" lang="ja-JP" altLang="en-US" sz="2800" b="1"/>
              <a:t>・３ヶ年収益➗初期投資額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＝３３％以上か？で判断する</a:t>
            </a:r>
          </a:p>
        </p:txBody>
      </p:sp>
    </p:spTree>
    <p:extLst>
      <p:ext uri="{BB962C8B-B14F-4D97-AF65-F5344CB8AC3E}">
        <p14:creationId xmlns:p14="http://schemas.microsoft.com/office/powerpoint/2010/main" val="1546822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AC6C0D-1B37-5E43-A547-3012CE336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50" y="5314801"/>
            <a:ext cx="1268821" cy="6938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2D34B-797A-B340-ACB0-87EAFC4F794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E7280D-9333-2542-B9B7-1CE4A47233E2}"/>
              </a:ext>
            </a:extLst>
          </p:cNvPr>
          <p:cNvSpPr txBox="1"/>
          <p:nvPr/>
        </p:nvSpPr>
        <p:spPr>
          <a:xfrm>
            <a:off x="457200" y="430576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429D8D-4449-614F-B91D-7814ACFD85BC}"/>
              </a:ext>
            </a:extLst>
          </p:cNvPr>
          <p:cNvSpPr txBox="1"/>
          <p:nvPr/>
        </p:nvSpPr>
        <p:spPr>
          <a:xfrm>
            <a:off x="2011511" y="481194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⑧ </a:t>
            </a:r>
            <a:r>
              <a:rPr kumimoji="1" lang="en-US" altLang="ja-JP" sz="2800" b="1" dirty="0"/>
              <a:t>3</a:t>
            </a:r>
            <a:r>
              <a:rPr kumimoji="1" lang="ja-JP" altLang="en-US" sz="2800" b="1"/>
              <a:t>年投資回収プラン</a:t>
            </a:r>
            <a:endParaRPr kumimoji="1"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B903D2-EA49-1A44-A25F-8B81C51AC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87" y="1640574"/>
            <a:ext cx="8673735" cy="34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5C5B8F0-BE23-9840-85D9-D8C890B8D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B7A53-0AEC-824B-BC80-B0995ED3C0E9}"/>
              </a:ext>
            </a:extLst>
          </p:cNvPr>
          <p:cNvSpPr txBox="1"/>
          <p:nvPr/>
        </p:nvSpPr>
        <p:spPr>
          <a:xfrm>
            <a:off x="199696" y="218899"/>
            <a:ext cx="579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飲食店多店舗化の第一歩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『</a:t>
            </a:r>
            <a:r>
              <a:rPr kumimoji="1" lang="ja-JP" altLang="en-US" sz="1400" b="1">
                <a:solidFill>
                  <a:srgbClr val="C00000"/>
                </a:solidFill>
              </a:rPr>
              <a:t>モデル店創り</a:t>
            </a:r>
            <a:r>
              <a:rPr kumimoji="1" lang="en-US" altLang="ja-JP" sz="1400" b="1" dirty="0">
                <a:solidFill>
                  <a:srgbClr val="C00000"/>
                </a:solidFill>
              </a:rPr>
              <a:t>』</a:t>
            </a:r>
            <a:endParaRPr kumimoji="1" lang="ja-JP" altLang="en-US" sz="1400" b="1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16C47-B739-5646-8E5D-FF4EBB51E42C}"/>
              </a:ext>
            </a:extLst>
          </p:cNvPr>
          <p:cNvSpPr txBox="1"/>
          <p:nvPr/>
        </p:nvSpPr>
        <p:spPr>
          <a:xfrm>
            <a:off x="1607507" y="2521060"/>
            <a:ext cx="592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STEP</a:t>
            </a:r>
            <a:r>
              <a:rPr lang="ja-JP" altLang="en-US" sz="3200" b="1"/>
              <a:t>３</a:t>
            </a:r>
            <a:r>
              <a:rPr kumimoji="1" lang="ja-JP" altLang="en-US" sz="3200" b="1"/>
              <a:t>：標準事業計画の設定</a:t>
            </a:r>
          </a:p>
        </p:txBody>
      </p:sp>
    </p:spTree>
    <p:extLst>
      <p:ext uri="{BB962C8B-B14F-4D97-AF65-F5344CB8AC3E}">
        <p14:creationId xmlns:p14="http://schemas.microsoft.com/office/powerpoint/2010/main" val="845443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2FEA21-7D5D-024A-A803-AED3611E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26F64-83EB-E34C-B210-B44A9EA4F8FE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3-4</a:t>
            </a:r>
            <a:r>
              <a:rPr lang="ja-JP" altLang="en-US" sz="1400" b="1"/>
              <a:t>　開業事業計画書への落とし込み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F5F1D4-4A3D-794F-8B3C-B4E5729E23B9}"/>
              </a:ext>
            </a:extLst>
          </p:cNvPr>
          <p:cNvSpPr txBox="1"/>
          <p:nvPr/>
        </p:nvSpPr>
        <p:spPr>
          <a:xfrm>
            <a:off x="1612449" y="2582615"/>
            <a:ext cx="545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開業事業計画書への落とし込み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BB95B5-A16A-304D-8253-4FEAE31B185F}"/>
              </a:ext>
            </a:extLst>
          </p:cNvPr>
          <p:cNvSpPr txBox="1"/>
          <p:nvPr/>
        </p:nvSpPr>
        <p:spPr>
          <a:xfrm>
            <a:off x="457200" y="74280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940035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2FEA21-7D5D-024A-A803-AED3611E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40" y="1093366"/>
            <a:ext cx="1446682" cy="7911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26F64-83EB-E34C-B210-B44A9EA4F8FE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3-4</a:t>
            </a:r>
            <a:r>
              <a:rPr lang="ja-JP" altLang="en-US" sz="1400" b="1"/>
              <a:t>　開業事業計画書への落とし込み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F5F1D4-4A3D-794F-8B3C-B4E5729E23B9}"/>
              </a:ext>
            </a:extLst>
          </p:cNvPr>
          <p:cNvSpPr txBox="1"/>
          <p:nvPr/>
        </p:nvSpPr>
        <p:spPr>
          <a:xfrm>
            <a:off x="1647201" y="493359"/>
            <a:ext cx="545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開業事業計画書への落とし込み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BB95B5-A16A-304D-8253-4FEAE31B185F}"/>
              </a:ext>
            </a:extLst>
          </p:cNvPr>
          <p:cNvSpPr txBox="1"/>
          <p:nvPr/>
        </p:nvSpPr>
        <p:spPr>
          <a:xfrm>
            <a:off x="167274" y="452874"/>
            <a:ext cx="150222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WORK</a:t>
            </a:r>
            <a:endParaRPr kumimoji="1" lang="ja-JP" altLang="en-US" sz="2800" b="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FAC84E1-0084-F94D-94A9-715CF803E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35" y="1154221"/>
            <a:ext cx="3840329" cy="51696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EB673EE-86DC-3840-AA58-44E8E1074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61" y="1124427"/>
            <a:ext cx="3797506" cy="52554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B2CA98F-7D36-A344-9A36-047F1BB32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631" y="1358850"/>
            <a:ext cx="3645106" cy="508796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9B4A744-95ED-0B40-A096-D5AEE5449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787" y="2158295"/>
            <a:ext cx="38227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5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044E8D6-B93D-664C-8F0C-F92FE741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D08BBE-B4F0-BD46-8C22-BC08D77ACC90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3-1</a:t>
            </a:r>
            <a:r>
              <a:rPr lang="ja-JP" altLang="en-US" sz="1400" b="1"/>
              <a:t>業態コンセプトと事業計画の関係性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459B12-008F-A841-A1B1-285DCE3B3B93}"/>
              </a:ext>
            </a:extLst>
          </p:cNvPr>
          <p:cNvSpPr txBox="1"/>
          <p:nvPr/>
        </p:nvSpPr>
        <p:spPr>
          <a:xfrm>
            <a:off x="1471149" y="2475420"/>
            <a:ext cx="620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業態コンセプトと事業計画の関係性</a:t>
            </a:r>
          </a:p>
        </p:txBody>
      </p:sp>
    </p:spTree>
    <p:extLst>
      <p:ext uri="{BB962C8B-B14F-4D97-AF65-F5344CB8AC3E}">
        <p14:creationId xmlns:p14="http://schemas.microsoft.com/office/powerpoint/2010/main" val="10915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0571E6-52AE-5543-A8D0-7592DADA4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ADDD6B-3F82-3145-BF80-D89E8247E28E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3-1</a:t>
            </a:r>
            <a:r>
              <a:rPr lang="ja-JP" altLang="en-US" sz="1400" b="1"/>
              <a:t>業態コンセプトと事業計画の関係性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B04641-8F7F-0C43-B530-F03774ED757C}"/>
              </a:ext>
            </a:extLst>
          </p:cNvPr>
          <p:cNvSpPr txBox="1"/>
          <p:nvPr/>
        </p:nvSpPr>
        <p:spPr>
          <a:xfrm>
            <a:off x="1412543" y="1767007"/>
            <a:ext cx="6318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・業態コンセプト</a:t>
            </a:r>
            <a:endParaRPr kumimoji="1" lang="en-US" altLang="ja-JP" sz="2800" b="1" dirty="0"/>
          </a:p>
          <a:p>
            <a:r>
              <a:rPr lang="ja-JP" altLang="en-US" sz="2800" b="1"/>
              <a:t>→ お客様満足の基準を定めたもの</a:t>
            </a:r>
            <a:endParaRPr lang="en-US" altLang="ja-JP" sz="2800" b="1" dirty="0"/>
          </a:p>
          <a:p>
            <a:endParaRPr kumimoji="1" lang="en-US" altLang="ja-JP" sz="28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・標準事業計画</a:t>
            </a:r>
            <a:endParaRPr kumimoji="1" lang="en-US" altLang="ja-JP" sz="2800" b="1" dirty="0"/>
          </a:p>
          <a:p>
            <a:r>
              <a:rPr lang="ja-JP" altLang="en-US" sz="2800" b="1"/>
              <a:t>→ 会社満足の基準を定めたもの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240484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2FEA21-7D5D-024A-A803-AED3611EC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E6EA7A-1CF8-9445-BE7D-F7FF51D4D707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43353A-56EE-A043-87D5-C05F4B2D824A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3-1</a:t>
            </a:r>
            <a:r>
              <a:rPr lang="ja-JP" altLang="en-US" sz="1400" b="1"/>
              <a:t>業態コンセプトと事業計画の関係性</a:t>
            </a:r>
            <a:endParaRPr kumimoji="1" lang="ja-JP" altLang="en-US" sz="14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884FB7-4041-8D4E-8935-9DED73CCDCAB}"/>
              </a:ext>
            </a:extLst>
          </p:cNvPr>
          <p:cNvSpPr txBox="1"/>
          <p:nvPr/>
        </p:nvSpPr>
        <p:spPr>
          <a:xfrm>
            <a:off x="689212" y="953828"/>
            <a:ext cx="6318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/>
              <a:t>・業態コンセプト</a:t>
            </a:r>
            <a:endParaRPr kumimoji="1" lang="en-US" altLang="ja-JP" sz="2000" b="1" dirty="0"/>
          </a:p>
          <a:p>
            <a:r>
              <a:rPr lang="ja-JP" altLang="en-US" sz="2000" b="1"/>
              <a:t>→ お客様満足の基準を定めたもの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kumimoji="1" lang="ja-JP" altLang="en-US" sz="2000" b="1"/>
              <a:t>・標準事業計画</a:t>
            </a:r>
            <a:endParaRPr kumimoji="1" lang="en-US" altLang="ja-JP" sz="2000" b="1" dirty="0"/>
          </a:p>
          <a:p>
            <a:r>
              <a:rPr lang="ja-JP" altLang="en-US" sz="2000" b="1"/>
              <a:t>→ 会社満足の基準を定めたもの</a:t>
            </a:r>
            <a:endParaRPr kumimoji="1" lang="ja-JP" altLang="en-US" sz="20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5D9256-3B23-2A4A-A9B0-358B3E5CE21F}"/>
              </a:ext>
            </a:extLst>
          </p:cNvPr>
          <p:cNvSpPr txBox="1"/>
          <p:nvPr/>
        </p:nvSpPr>
        <p:spPr>
          <a:xfrm>
            <a:off x="750628" y="3030228"/>
            <a:ext cx="62574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/>
              <a:t>この２つの基準を達成するのが、</a:t>
            </a:r>
            <a:endParaRPr kumimoji="1" lang="en-US" altLang="ja-JP" sz="2800" dirty="0"/>
          </a:p>
          <a:p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4000" b="1">
                <a:solidFill>
                  <a:srgbClr val="C00000"/>
                </a:solidFill>
              </a:rPr>
              <a:t>店長の役割、仕事である。</a:t>
            </a:r>
            <a:endParaRPr kumimoji="1" lang="ja-JP" altLang="en-US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8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E37E6A-86A6-6447-94C3-8C98F643F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7B0BCC-6558-6A4A-B25C-5C5EF21076E7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3-2</a:t>
            </a:r>
            <a:r>
              <a:rPr lang="ja-JP" altLang="en-US" sz="1400" b="1"/>
              <a:t>　数値計画は、逆算思考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929A69-624D-E242-94AD-D8A82026E4C7}"/>
              </a:ext>
            </a:extLst>
          </p:cNvPr>
          <p:cNvSpPr txBox="1"/>
          <p:nvPr/>
        </p:nvSpPr>
        <p:spPr>
          <a:xfrm>
            <a:off x="2627194" y="2582615"/>
            <a:ext cx="388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数値計画は、逆算思考</a:t>
            </a:r>
          </a:p>
        </p:txBody>
      </p:sp>
    </p:spTree>
    <p:extLst>
      <p:ext uri="{BB962C8B-B14F-4D97-AF65-F5344CB8AC3E}">
        <p14:creationId xmlns:p14="http://schemas.microsoft.com/office/powerpoint/2010/main" val="171665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AC8B7D-C02F-F542-9A88-59DB5BAE6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818" y="4190177"/>
            <a:ext cx="3042182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3F33DF-04C1-E442-ACC5-0814B4FB0DD8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3-2</a:t>
            </a:r>
            <a:r>
              <a:rPr lang="ja-JP" altLang="en-US" sz="1400" b="1"/>
              <a:t>　数値計画は、逆算思考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384FAA-D1D2-0D44-80C4-F64A46BD2A5D}"/>
              </a:ext>
            </a:extLst>
          </p:cNvPr>
          <p:cNvSpPr txBox="1"/>
          <p:nvPr/>
        </p:nvSpPr>
        <p:spPr>
          <a:xfrm>
            <a:off x="1463722" y="2093943"/>
            <a:ext cx="6216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事業計画は、お客様満足からの逆算</a:t>
            </a:r>
            <a:endParaRPr kumimoji="1" lang="en-US" altLang="ja-JP" sz="2800" b="1" dirty="0"/>
          </a:p>
          <a:p>
            <a:endParaRPr kumimoji="1" lang="en-US" altLang="ja-JP" sz="2800" b="1" dirty="0"/>
          </a:p>
          <a:p>
            <a:r>
              <a:rPr lang="ja-JP" altLang="en-US" sz="2800" b="1"/>
              <a:t>と、投資回収からの逆算で計画する。</a:t>
            </a:r>
            <a:endParaRPr kumimoji="1" lang="ja-JP" altLang="en-US" sz="28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65AB95-1897-3A49-98BE-11E37A31ABFF}"/>
              </a:ext>
            </a:extLst>
          </p:cNvPr>
          <p:cNvSpPr txBox="1"/>
          <p:nvPr/>
        </p:nvSpPr>
        <p:spPr>
          <a:xfrm>
            <a:off x="1240970" y="4847456"/>
            <a:ext cx="55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>
                <a:solidFill>
                  <a:srgbClr val="C00000"/>
                </a:solidFill>
              </a:rPr>
              <a:t>＊売上＝お客様満足の大きさ</a:t>
            </a:r>
          </a:p>
        </p:txBody>
      </p:sp>
    </p:spTree>
    <p:extLst>
      <p:ext uri="{BB962C8B-B14F-4D97-AF65-F5344CB8AC3E}">
        <p14:creationId xmlns:p14="http://schemas.microsoft.com/office/powerpoint/2010/main" val="31225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AF986FA-2064-CD40-BA46-ECC5D0B4F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6" y="0"/>
            <a:ext cx="2646596" cy="742804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D7AB86E-B8C2-5048-8C7C-BB120D35B133}"/>
              </a:ext>
            </a:extLst>
          </p:cNvPr>
          <p:cNvSpPr/>
          <p:nvPr/>
        </p:nvSpPr>
        <p:spPr>
          <a:xfrm>
            <a:off x="0" y="6639102"/>
            <a:ext cx="9144000" cy="218897"/>
          </a:xfrm>
          <a:prstGeom prst="rect">
            <a:avLst/>
          </a:prstGeom>
          <a:solidFill>
            <a:srgbClr val="BF0C1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>
                <a:solidFill>
                  <a:schemeClr val="bg1"/>
                </a:solidFill>
              </a:rPr>
              <a:t>Copyright(C) </a:t>
            </a:r>
            <a:r>
              <a:rPr lang="ja-JP" altLang="en-US" sz="1000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sz="1000" dirty="0">
                <a:solidFill>
                  <a:schemeClr val="bg1"/>
                </a:solidFill>
              </a:rPr>
              <a:t>All rights reserved.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4DAA4EB-649E-FB4C-B520-D98435688AF3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Copyright(C) 2017</a:t>
            </a:r>
            <a:r>
              <a:rPr lang="ja-JP" altLang="en-US">
                <a:solidFill>
                  <a:schemeClr val="bg1"/>
                </a:solidFill>
              </a:rPr>
              <a:t>株式会社エフワンコンサルティング </a:t>
            </a:r>
            <a:r>
              <a:rPr lang="en-US" altLang="ja-JP" dirty="0">
                <a:solidFill>
                  <a:schemeClr val="bg1"/>
                </a:solidFill>
              </a:rPr>
              <a:t>All rights reserved.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0AFE79-6A12-CD40-A886-E1B10A647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04" y="4109353"/>
            <a:ext cx="3473068" cy="18993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F09585-2D6B-934D-8101-A2ADF5B207F3}"/>
              </a:ext>
            </a:extLst>
          </p:cNvPr>
          <p:cNvSpPr txBox="1"/>
          <p:nvPr/>
        </p:nvSpPr>
        <p:spPr>
          <a:xfrm>
            <a:off x="300625" y="125260"/>
            <a:ext cx="379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STEP</a:t>
            </a:r>
            <a:r>
              <a:rPr lang="en-US" altLang="ja-JP" sz="1400" b="1" dirty="0"/>
              <a:t>3-3</a:t>
            </a:r>
            <a:r>
              <a:rPr lang="ja-JP" altLang="en-US" sz="1400" b="1"/>
              <a:t>　標準事業計画策定８つの切り口</a:t>
            </a:r>
            <a:endParaRPr kumimoji="1" lang="ja-JP" altLang="en-US" sz="1400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7A8B9A1-375F-D642-A80A-04C93510EF7D}"/>
              </a:ext>
            </a:extLst>
          </p:cNvPr>
          <p:cNvSpPr txBox="1"/>
          <p:nvPr/>
        </p:nvSpPr>
        <p:spPr>
          <a:xfrm>
            <a:off x="517705" y="1228397"/>
            <a:ext cx="810858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標準事業計画策定８つの切り口</a:t>
            </a:r>
            <a:endParaRPr kumimoji="1" lang="en-US" altLang="ja-JP" sz="3200" b="1" dirty="0"/>
          </a:p>
          <a:p>
            <a:endParaRPr lang="en-US" altLang="ja-JP" sz="2800" b="1" dirty="0"/>
          </a:p>
          <a:p>
            <a:r>
              <a:rPr kumimoji="1" lang="ja-JP" altLang="en-US" sz="2800" b="1"/>
              <a:t>１、物件経済条件</a:t>
            </a:r>
            <a:endParaRPr kumimoji="1" lang="en-US" altLang="ja-JP" sz="2800" b="1" dirty="0"/>
          </a:p>
          <a:p>
            <a:r>
              <a:rPr lang="ja-JP" altLang="en-US" sz="2800" b="1"/>
              <a:t>２、初期投資（工事、厨房、開業費、＊</a:t>
            </a:r>
            <a:r>
              <a:rPr lang="en-US" altLang="ja-JP" sz="2800" b="1" dirty="0"/>
              <a:t>FC</a:t>
            </a:r>
            <a:r>
              <a:rPr lang="ja-JP" altLang="en-US" sz="2800" b="1"/>
              <a:t>費）</a:t>
            </a:r>
            <a:endParaRPr lang="en-US" altLang="ja-JP" sz="2800" b="1" dirty="0"/>
          </a:p>
          <a:p>
            <a:r>
              <a:rPr kumimoji="1" lang="ja-JP" altLang="en-US" sz="2800" b="1"/>
              <a:t>３、資金調達</a:t>
            </a:r>
            <a:endParaRPr kumimoji="1" lang="en-US" altLang="ja-JP" sz="2800" b="1" dirty="0"/>
          </a:p>
          <a:p>
            <a:r>
              <a:rPr lang="ja-JP" altLang="en-US" sz="2800" b="1"/>
              <a:t>４、売上予測</a:t>
            </a:r>
            <a:endParaRPr lang="en-US" altLang="ja-JP" sz="2800" b="1" dirty="0"/>
          </a:p>
          <a:p>
            <a:r>
              <a:rPr lang="ja-JP" altLang="en-US" sz="2800" b="1"/>
              <a:t>５、原価計画</a:t>
            </a:r>
            <a:endParaRPr lang="en-US" altLang="ja-JP" sz="2800" b="1" dirty="0"/>
          </a:p>
          <a:p>
            <a:r>
              <a:rPr lang="ja-JP" altLang="en-US" sz="2800" b="1"/>
              <a:t>６</a:t>
            </a:r>
            <a:r>
              <a:rPr kumimoji="1" lang="ja-JP" altLang="en-US" sz="2800" b="1"/>
              <a:t>、人件費計画</a:t>
            </a:r>
            <a:endParaRPr kumimoji="1" lang="en-US" altLang="ja-JP" sz="2800" b="1" dirty="0"/>
          </a:p>
          <a:p>
            <a:r>
              <a:rPr lang="ja-JP" altLang="en-US" sz="2800" b="1"/>
              <a:t>７、月次モデル収支</a:t>
            </a:r>
            <a:endParaRPr lang="en-US" altLang="ja-JP" sz="2800" b="1" dirty="0"/>
          </a:p>
          <a:p>
            <a:r>
              <a:rPr lang="ja-JP" altLang="en-US" sz="2800" b="1"/>
              <a:t>８</a:t>
            </a:r>
            <a:r>
              <a:rPr kumimoji="1" lang="ja-JP" altLang="en-US" sz="2800" b="1"/>
              <a:t>、</a:t>
            </a:r>
            <a:r>
              <a:rPr kumimoji="1" lang="en-US" altLang="ja-JP" sz="2800" b="1" dirty="0"/>
              <a:t>3</a:t>
            </a:r>
            <a:r>
              <a:rPr kumimoji="1" lang="ja-JP" altLang="en-US" sz="2800" b="1"/>
              <a:t>年投資回収プラン</a:t>
            </a:r>
          </a:p>
        </p:txBody>
      </p:sp>
    </p:spTree>
    <p:extLst>
      <p:ext uri="{BB962C8B-B14F-4D97-AF65-F5344CB8AC3E}">
        <p14:creationId xmlns:p14="http://schemas.microsoft.com/office/powerpoint/2010/main" val="59374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</TotalTime>
  <Words>2448</Words>
  <Application>Microsoft Macintosh PowerPoint</Application>
  <PresentationFormat>画面に合わせる (4:3)</PresentationFormat>
  <Paragraphs>345</Paragraphs>
  <Slides>31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山口雄二</dc:creator>
  <cp:lastModifiedBy>山口 雄二</cp:lastModifiedBy>
  <cp:revision>47</cp:revision>
  <dcterms:created xsi:type="dcterms:W3CDTF">2020-07-24T12:19:42Z</dcterms:created>
  <dcterms:modified xsi:type="dcterms:W3CDTF">2021-01-30T03:14:43Z</dcterms:modified>
</cp:coreProperties>
</file>