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75" r:id="rId1"/>
  </p:sldMasterIdLst>
  <p:notesMasterIdLst>
    <p:notesMasterId r:id="rId48"/>
  </p:notesMasterIdLst>
  <p:sldIdLst>
    <p:sldId id="256" r:id="rId2"/>
    <p:sldId id="257" r:id="rId3"/>
    <p:sldId id="377" r:id="rId4"/>
    <p:sldId id="385" r:id="rId5"/>
    <p:sldId id="386" r:id="rId6"/>
    <p:sldId id="387" r:id="rId7"/>
    <p:sldId id="388" r:id="rId8"/>
    <p:sldId id="389" r:id="rId9"/>
    <p:sldId id="390" r:id="rId10"/>
    <p:sldId id="391" r:id="rId11"/>
    <p:sldId id="392" r:id="rId12"/>
    <p:sldId id="393" r:id="rId13"/>
    <p:sldId id="394" r:id="rId14"/>
    <p:sldId id="395" r:id="rId15"/>
    <p:sldId id="414" r:id="rId16"/>
    <p:sldId id="405" r:id="rId17"/>
    <p:sldId id="294" r:id="rId18"/>
    <p:sldId id="295" r:id="rId19"/>
    <p:sldId id="296" r:id="rId20"/>
    <p:sldId id="297" r:id="rId21"/>
    <p:sldId id="298" r:id="rId22"/>
    <p:sldId id="396" r:id="rId23"/>
    <p:sldId id="415" r:id="rId24"/>
    <p:sldId id="404" r:id="rId25"/>
    <p:sldId id="397" r:id="rId26"/>
    <p:sldId id="416" r:id="rId27"/>
    <p:sldId id="403" r:id="rId28"/>
    <p:sldId id="398" r:id="rId29"/>
    <p:sldId id="417" r:id="rId30"/>
    <p:sldId id="406" r:id="rId31"/>
    <p:sldId id="399" r:id="rId32"/>
    <p:sldId id="418" r:id="rId33"/>
    <p:sldId id="407" r:id="rId34"/>
    <p:sldId id="400" r:id="rId35"/>
    <p:sldId id="419" r:id="rId36"/>
    <p:sldId id="408" r:id="rId37"/>
    <p:sldId id="401" r:id="rId38"/>
    <p:sldId id="420" r:id="rId39"/>
    <p:sldId id="409" r:id="rId40"/>
    <p:sldId id="402" r:id="rId41"/>
    <p:sldId id="421" r:id="rId42"/>
    <p:sldId id="410" r:id="rId43"/>
    <p:sldId id="411" r:id="rId44"/>
    <p:sldId id="413" r:id="rId45"/>
    <p:sldId id="422" r:id="rId46"/>
    <p:sldId id="412" r:id="rId4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10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44"/>
    <p:restoredTop sz="80325"/>
  </p:normalViewPr>
  <p:slideViewPr>
    <p:cSldViewPr snapToGrid="0" snapToObjects="1">
      <p:cViewPr varScale="1">
        <p:scale>
          <a:sx n="75" d="100"/>
          <a:sy n="75" d="100"/>
        </p:scale>
        <p:origin x="904"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1C0B8F-BD6D-004C-88B0-DD9A0190B239}" type="datetimeFigureOut">
              <a:rPr kumimoji="1" lang="ja-JP" altLang="en-US" smtClean="0"/>
              <a:t>2021/1/26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5D1DEC-2620-5A42-8E1F-9A892B013DEB}" type="slidenum">
              <a:rPr kumimoji="1" lang="ja-JP" altLang="en-US" smtClean="0"/>
              <a:t>‹#›</a:t>
            </a:fld>
            <a:endParaRPr kumimoji="1" lang="ja-JP" altLang="en-US"/>
          </a:p>
        </p:txBody>
      </p:sp>
    </p:spTree>
    <p:extLst>
      <p:ext uri="{BB962C8B-B14F-4D97-AF65-F5344CB8AC3E}">
        <p14:creationId xmlns:p14="http://schemas.microsoft.com/office/powerpoint/2010/main" val="34700937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STEP</a:t>
            </a:r>
            <a:r>
              <a:rPr kumimoji="1" lang="ja-JP" altLang="en-US"/>
              <a:t>２からモデル店作りの具体的内容に入ります。</a:t>
            </a:r>
            <a:endParaRPr kumimoji="1" lang="en-US" altLang="ja-JP" dirty="0"/>
          </a:p>
          <a:p>
            <a:r>
              <a:rPr kumimoji="1" lang="en-US" altLang="ja-JP" dirty="0"/>
              <a:t>STEP</a:t>
            </a:r>
            <a:r>
              <a:rPr kumimoji="1" lang="ja-JP" altLang="en-US"/>
              <a:t>１にて、会社の方向性、ヴィジョンがある程度見えてきたものと思います。</a:t>
            </a:r>
            <a:endParaRPr kumimoji="1" lang="en-US" altLang="ja-JP" dirty="0"/>
          </a:p>
          <a:p>
            <a:r>
              <a:rPr kumimoji="1" lang="ja-JP" altLang="en-US"/>
              <a:t>その理念やビジョンを実現させるものが、ここから作り上げる</a:t>
            </a:r>
            <a:endParaRPr kumimoji="1" lang="en-US" altLang="ja-JP" dirty="0"/>
          </a:p>
          <a:p>
            <a:endParaRPr kumimoji="1" lang="en-US" altLang="ja-JP" dirty="0"/>
          </a:p>
          <a:p>
            <a:r>
              <a:rPr kumimoji="1" lang="en-US" altLang="ja-JP" dirty="0"/>
              <a:t>『</a:t>
            </a:r>
            <a:r>
              <a:rPr kumimoji="1" lang="ja-JP" altLang="en-US"/>
              <a:t>モデル店</a:t>
            </a:r>
            <a:r>
              <a:rPr kumimoji="1" lang="en-US" altLang="ja-JP" dirty="0"/>
              <a:t>』</a:t>
            </a:r>
            <a:r>
              <a:rPr kumimoji="1" lang="ja-JP" altLang="en-US"/>
              <a:t>であります。</a:t>
            </a:r>
            <a:endParaRPr kumimoji="1" lang="en-US" altLang="ja-JP" dirty="0"/>
          </a:p>
          <a:p>
            <a:endParaRPr kumimoji="1" lang="en-US" altLang="ja-JP" dirty="0"/>
          </a:p>
          <a:p>
            <a:r>
              <a:rPr kumimoji="1" lang="ja-JP" altLang="en-US"/>
              <a:t>店舗展開は、モデル店での陣取りゲームです。</a:t>
            </a:r>
            <a:endParaRPr kumimoji="1" lang="en-US" altLang="ja-JP" dirty="0"/>
          </a:p>
          <a:p>
            <a:endParaRPr kumimoji="1" lang="en-US" altLang="ja-JP" dirty="0"/>
          </a:p>
          <a:p>
            <a:r>
              <a:rPr kumimoji="1" lang="ja-JP" altLang="en-US"/>
              <a:t>そのモデル店作りの第</a:t>
            </a:r>
            <a:r>
              <a:rPr kumimoji="1" lang="en-US" altLang="ja-JP" dirty="0"/>
              <a:t>1</a:t>
            </a:r>
            <a:r>
              <a:rPr kumimoji="1" lang="ja-JP" altLang="en-US"/>
              <a:t>章とも言える</a:t>
            </a:r>
            <a:r>
              <a:rPr kumimoji="1" lang="en-US" altLang="ja-JP" dirty="0"/>
              <a:t>『</a:t>
            </a:r>
            <a:r>
              <a:rPr kumimoji="1" lang="ja-JP" altLang="en-US"/>
              <a:t>業態コンセプト</a:t>
            </a:r>
            <a:r>
              <a:rPr kumimoji="1" lang="en-US" altLang="ja-JP" dirty="0"/>
              <a:t>』</a:t>
            </a:r>
            <a:r>
              <a:rPr kumimoji="1" lang="ja-JP" altLang="en-US"/>
              <a:t>に入ります。</a:t>
            </a:r>
          </a:p>
        </p:txBody>
      </p:sp>
      <p:sp>
        <p:nvSpPr>
          <p:cNvPr id="4" name="スライド番号プレースホルダー 3"/>
          <p:cNvSpPr>
            <a:spLocks noGrp="1"/>
          </p:cNvSpPr>
          <p:nvPr>
            <p:ph type="sldNum" sz="quarter" idx="5"/>
          </p:nvPr>
        </p:nvSpPr>
        <p:spPr/>
        <p:txBody>
          <a:bodyPr/>
          <a:lstStyle/>
          <a:p>
            <a:fld id="{145D1DEC-2620-5A42-8E1F-9A892B013DEB}" type="slidenum">
              <a:rPr kumimoji="1" lang="ja-JP" altLang="en-US" smtClean="0"/>
              <a:t>3</a:t>
            </a:fld>
            <a:endParaRPr kumimoji="1" lang="ja-JP" altLang="en-US"/>
          </a:p>
        </p:txBody>
      </p:sp>
    </p:spTree>
    <p:extLst>
      <p:ext uri="{BB962C8B-B14F-4D97-AF65-F5344CB8AC3E}">
        <p14:creationId xmlns:p14="http://schemas.microsoft.com/office/powerpoint/2010/main" val="22156939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だから、こんなメニュー、こんな接客であり</a:t>
            </a:r>
            <a:endParaRPr kumimoji="1" lang="en-US" altLang="ja-JP" dirty="0"/>
          </a:p>
          <a:p>
            <a:r>
              <a:rPr kumimoji="1" lang="ja-JP" altLang="en-US"/>
              <a:t>こんな内装なんです。に繋がる基本の考え</a:t>
            </a:r>
          </a:p>
        </p:txBody>
      </p:sp>
      <p:sp>
        <p:nvSpPr>
          <p:cNvPr id="4" name="スライド番号プレースホルダー 3"/>
          <p:cNvSpPr>
            <a:spLocks noGrp="1"/>
          </p:cNvSpPr>
          <p:nvPr>
            <p:ph type="sldNum" sz="quarter" idx="5"/>
          </p:nvPr>
        </p:nvSpPr>
        <p:spPr/>
        <p:txBody>
          <a:bodyPr/>
          <a:lstStyle/>
          <a:p>
            <a:fld id="{145D1DEC-2620-5A42-8E1F-9A892B013DEB}" type="slidenum">
              <a:rPr kumimoji="1" lang="ja-JP" altLang="en-US" smtClean="0"/>
              <a:t>14</a:t>
            </a:fld>
            <a:endParaRPr kumimoji="1" lang="ja-JP" altLang="en-US"/>
          </a:p>
        </p:txBody>
      </p:sp>
    </p:spTree>
    <p:extLst>
      <p:ext uri="{BB962C8B-B14F-4D97-AF65-F5344CB8AC3E}">
        <p14:creationId xmlns:p14="http://schemas.microsoft.com/office/powerpoint/2010/main" val="12098426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だから、こんなメニュー、こんな接客であり</a:t>
            </a:r>
            <a:endParaRPr kumimoji="1" lang="en-US" altLang="ja-JP" dirty="0"/>
          </a:p>
          <a:p>
            <a:r>
              <a:rPr kumimoji="1" lang="ja-JP" altLang="en-US"/>
              <a:t>こんな内装なんです。に繋がる基本の考え</a:t>
            </a:r>
          </a:p>
        </p:txBody>
      </p:sp>
      <p:sp>
        <p:nvSpPr>
          <p:cNvPr id="4" name="スライド番号プレースホルダー 3"/>
          <p:cNvSpPr>
            <a:spLocks noGrp="1"/>
          </p:cNvSpPr>
          <p:nvPr>
            <p:ph type="sldNum" sz="quarter" idx="5"/>
          </p:nvPr>
        </p:nvSpPr>
        <p:spPr/>
        <p:txBody>
          <a:bodyPr/>
          <a:lstStyle/>
          <a:p>
            <a:fld id="{145D1DEC-2620-5A42-8E1F-9A892B013DEB}" type="slidenum">
              <a:rPr kumimoji="1" lang="ja-JP" altLang="en-US" smtClean="0"/>
              <a:t>15</a:t>
            </a:fld>
            <a:endParaRPr kumimoji="1" lang="ja-JP" altLang="en-US"/>
          </a:p>
        </p:txBody>
      </p:sp>
    </p:spTree>
    <p:extLst>
      <p:ext uri="{BB962C8B-B14F-4D97-AF65-F5344CB8AC3E}">
        <p14:creationId xmlns:p14="http://schemas.microsoft.com/office/powerpoint/2010/main" val="27485500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テーマを全体で記入し、その詳細ポイントを３</a:t>
            </a:r>
            <a:r>
              <a:rPr kumimoji="1" lang="en-US" altLang="ja-JP" dirty="0"/>
              <a:t>〜</a:t>
            </a:r>
            <a:r>
              <a:rPr kumimoji="1" lang="ja-JP" altLang="en-US"/>
              <a:t>５点でまとめる。</a:t>
            </a:r>
            <a:endParaRPr kumimoji="1" lang="en-US" altLang="ja-JP" dirty="0"/>
          </a:p>
          <a:p>
            <a:r>
              <a:rPr kumimoji="1" lang="ja-JP" altLang="en-US"/>
              <a:t>あと、基本メニュー構成概要、原価目標、</a:t>
            </a:r>
            <a:r>
              <a:rPr kumimoji="1" lang="en-US" altLang="ja-JP" dirty="0"/>
              <a:t>FD</a:t>
            </a:r>
            <a:r>
              <a:rPr kumimoji="1" lang="ja-JP" altLang="en-US"/>
              <a:t>比率、メニュー版、販促キャンペーン、価格帯表現する。</a:t>
            </a:r>
          </a:p>
        </p:txBody>
      </p:sp>
      <p:sp>
        <p:nvSpPr>
          <p:cNvPr id="4" name="スライド番号プレースホルダー 3"/>
          <p:cNvSpPr>
            <a:spLocks noGrp="1"/>
          </p:cNvSpPr>
          <p:nvPr>
            <p:ph type="sldNum" sz="quarter" idx="5"/>
          </p:nvPr>
        </p:nvSpPr>
        <p:spPr/>
        <p:txBody>
          <a:bodyPr/>
          <a:lstStyle/>
          <a:p>
            <a:fld id="{145D1DEC-2620-5A42-8E1F-9A892B013DEB}" type="slidenum">
              <a:rPr kumimoji="1" lang="ja-JP" altLang="en-US" smtClean="0"/>
              <a:t>27</a:t>
            </a:fld>
            <a:endParaRPr kumimoji="1" lang="ja-JP" altLang="en-US"/>
          </a:p>
        </p:txBody>
      </p:sp>
    </p:spTree>
    <p:extLst>
      <p:ext uri="{BB962C8B-B14F-4D97-AF65-F5344CB8AC3E}">
        <p14:creationId xmlns:p14="http://schemas.microsoft.com/office/powerpoint/2010/main" val="3443425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業種とは？何を指すのか？</a:t>
            </a:r>
            <a:r>
              <a:rPr kumimoji="1" lang="ja-JP" altLang="en-US" dirty="0"/>
              <a:t>　</a:t>
            </a:r>
            <a:r>
              <a:rPr kumimoji="1" lang="ja-JP" altLang="en-US"/>
              <a:t>あなたのお店の業種は？</a:t>
            </a:r>
            <a:endParaRPr kumimoji="1" lang="en-US" altLang="ja-JP" dirty="0"/>
          </a:p>
          <a:p>
            <a:r>
              <a:rPr kumimoji="1" lang="ja-JP" altLang="en-US"/>
              <a:t>あなたの業態は？</a:t>
            </a:r>
            <a:endParaRPr kumimoji="1" lang="en-US" altLang="ja-JP" dirty="0"/>
          </a:p>
          <a:p>
            <a:endParaRPr kumimoji="1" lang="en-US" altLang="ja-JP" dirty="0"/>
          </a:p>
          <a:p>
            <a:r>
              <a:rPr kumimoji="1" lang="ja-JP" altLang="en-US"/>
              <a:t>業態コンセプトを考え、作り上げるには、この</a:t>
            </a:r>
            <a:r>
              <a:rPr kumimoji="1" lang="en-US" altLang="ja-JP" dirty="0"/>
              <a:t>2</a:t>
            </a:r>
            <a:r>
              <a:rPr kumimoji="1" lang="ja-JP" altLang="en-US"/>
              <a:t>つの意味合いに理解が</a:t>
            </a:r>
            <a:endParaRPr kumimoji="1" lang="en-US" altLang="ja-JP" dirty="0"/>
          </a:p>
          <a:p>
            <a:r>
              <a:rPr kumimoji="1" lang="ja-JP" altLang="en-US"/>
              <a:t>大事であり、思考の方向性が重要です。</a:t>
            </a:r>
            <a:endParaRPr kumimoji="1" lang="en-US" altLang="ja-JP" dirty="0"/>
          </a:p>
          <a:p>
            <a:endParaRPr kumimoji="1" lang="en-US" altLang="ja-JP" dirty="0"/>
          </a:p>
          <a:p>
            <a:r>
              <a:rPr kumimoji="1" lang="ja-JP" altLang="en-US"/>
              <a:t>コンセプト！大事だとは、思うが意味がイマイチ分からない？作り方は？</a:t>
            </a:r>
            <a:endParaRPr kumimoji="1" lang="en-US" altLang="ja-JP" dirty="0"/>
          </a:p>
          <a:p>
            <a:r>
              <a:rPr kumimoji="1" lang="ja-JP" altLang="en-US"/>
              <a:t>となっている事と思います。</a:t>
            </a:r>
            <a:endParaRPr kumimoji="1" lang="en-US" altLang="ja-JP" dirty="0"/>
          </a:p>
          <a:p>
            <a:r>
              <a:rPr kumimoji="1" lang="ja-JP" altLang="en-US"/>
              <a:t>そこをここでは、紐解いていきます。</a:t>
            </a:r>
          </a:p>
        </p:txBody>
      </p:sp>
      <p:sp>
        <p:nvSpPr>
          <p:cNvPr id="4" name="スライド番号プレースホルダー 3"/>
          <p:cNvSpPr>
            <a:spLocks noGrp="1"/>
          </p:cNvSpPr>
          <p:nvPr>
            <p:ph type="sldNum" sz="quarter" idx="5"/>
          </p:nvPr>
        </p:nvSpPr>
        <p:spPr/>
        <p:txBody>
          <a:bodyPr/>
          <a:lstStyle/>
          <a:p>
            <a:fld id="{145D1DEC-2620-5A42-8E1F-9A892B013DEB}" type="slidenum">
              <a:rPr kumimoji="1" lang="ja-JP" altLang="en-US" smtClean="0"/>
              <a:t>4</a:t>
            </a:fld>
            <a:endParaRPr kumimoji="1" lang="ja-JP" altLang="en-US"/>
          </a:p>
        </p:txBody>
      </p:sp>
    </p:spTree>
    <p:extLst>
      <p:ext uri="{BB962C8B-B14F-4D97-AF65-F5344CB8AC3E}">
        <p14:creationId xmlns:p14="http://schemas.microsoft.com/office/powerpoint/2010/main" val="3057880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業種：売り物</a:t>
            </a:r>
            <a:endParaRPr kumimoji="1" lang="en-US" altLang="ja-JP" dirty="0"/>
          </a:p>
          <a:p>
            <a:r>
              <a:rPr kumimoji="1" lang="ja-JP" altLang="en-US"/>
              <a:t>業態：売り方</a:t>
            </a:r>
            <a:endParaRPr kumimoji="1" lang="en-US" altLang="ja-JP" dirty="0"/>
          </a:p>
          <a:p>
            <a:r>
              <a:rPr kumimoji="1" lang="ja-JP" altLang="en-US"/>
              <a:t>大きくは、この分類を理解する事、そして、双方の掛け合わせや深化、細分類にて多様化しているのが現在です。</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145D1DEC-2620-5A42-8E1F-9A892B013DEB}" type="slidenum">
              <a:rPr kumimoji="1" lang="ja-JP" altLang="en-US" smtClean="0"/>
              <a:t>5</a:t>
            </a:fld>
            <a:endParaRPr kumimoji="1" lang="ja-JP" altLang="en-US"/>
          </a:p>
        </p:txBody>
      </p:sp>
    </p:spTree>
    <p:extLst>
      <p:ext uri="{BB962C8B-B14F-4D97-AF65-F5344CB8AC3E}">
        <p14:creationId xmlns:p14="http://schemas.microsoft.com/office/powerpoint/2010/main" val="2449421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コンセプトを考える第一歩として、</a:t>
            </a:r>
            <a:endParaRPr kumimoji="1" lang="en-US" altLang="ja-JP" dirty="0"/>
          </a:p>
          <a:p>
            <a:r>
              <a:rPr kumimoji="1" lang="ja-JP" altLang="en-US"/>
              <a:t>業種・・・何を</a:t>
            </a:r>
            <a:endParaRPr kumimoji="1" lang="en-US" altLang="ja-JP" dirty="0"/>
          </a:p>
          <a:p>
            <a:r>
              <a:rPr kumimoji="1" lang="ja-JP" altLang="en-US"/>
              <a:t>業態・・・どの様に売るか？</a:t>
            </a:r>
            <a:endParaRPr kumimoji="1" lang="en-US" altLang="ja-JP" dirty="0"/>
          </a:p>
          <a:p>
            <a:endParaRPr kumimoji="1" lang="en-US" altLang="ja-JP" dirty="0"/>
          </a:p>
          <a:p>
            <a:r>
              <a:rPr kumimoji="1" lang="ja-JP" altLang="en-US"/>
              <a:t>この思考回路を頭に入れておく事です。</a:t>
            </a:r>
            <a:endParaRPr kumimoji="1" lang="en-US" altLang="ja-JP" dirty="0"/>
          </a:p>
          <a:p>
            <a:endParaRPr kumimoji="1" lang="en-US" altLang="ja-JP" dirty="0"/>
          </a:p>
          <a:p>
            <a:r>
              <a:rPr kumimoji="1" lang="ja-JP" altLang="en-US"/>
              <a:t>あなたのお店の業種、業態は？</a:t>
            </a:r>
            <a:endParaRPr kumimoji="1" lang="en-US" altLang="ja-JP" dirty="0"/>
          </a:p>
          <a:p>
            <a:r>
              <a:rPr kumimoji="1" lang="ja-JP" altLang="en-US"/>
              <a:t>何を？どの様に売っていますか？・・・・・</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145D1DEC-2620-5A42-8E1F-9A892B013DEB}" type="slidenum">
              <a:rPr kumimoji="1" lang="ja-JP" altLang="en-US" smtClean="0"/>
              <a:t>6</a:t>
            </a:fld>
            <a:endParaRPr kumimoji="1" lang="ja-JP" altLang="en-US"/>
          </a:p>
        </p:txBody>
      </p:sp>
    </p:spTree>
    <p:extLst>
      <p:ext uri="{BB962C8B-B14F-4D97-AF65-F5344CB8AC3E}">
        <p14:creationId xmlns:p14="http://schemas.microsoft.com/office/powerpoint/2010/main" val="2722847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では、具体的に入ります。</a:t>
            </a:r>
            <a:endParaRPr kumimoji="1" lang="en-US" altLang="ja-JP" dirty="0"/>
          </a:p>
          <a:p>
            <a:endParaRPr kumimoji="1" lang="en-US" altLang="ja-JP" dirty="0"/>
          </a:p>
          <a:p>
            <a:r>
              <a:rPr kumimoji="1" lang="ja-JP" altLang="en-US"/>
              <a:t>この業態コンセプトは、第</a:t>
            </a:r>
            <a:r>
              <a:rPr kumimoji="1" lang="en-US" altLang="ja-JP" dirty="0"/>
              <a:t>1</a:t>
            </a:r>
            <a:r>
              <a:rPr kumimoji="1" lang="ja-JP" altLang="en-US"/>
              <a:t>章の社長のリーダーシップとは違う観点</a:t>
            </a:r>
            <a:endParaRPr kumimoji="1" lang="en-US" altLang="ja-JP" dirty="0"/>
          </a:p>
          <a:p>
            <a:r>
              <a:rPr kumimoji="1" lang="ja-JP" altLang="en-US"/>
              <a:t>でも、最も重要なステップであります。</a:t>
            </a:r>
            <a:endParaRPr kumimoji="1" lang="en-US" altLang="ja-JP" dirty="0"/>
          </a:p>
          <a:p>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145D1DEC-2620-5A42-8E1F-9A892B013DEB}" type="slidenum">
              <a:rPr kumimoji="1" lang="ja-JP" altLang="en-US" smtClean="0"/>
              <a:t>7</a:t>
            </a:fld>
            <a:endParaRPr kumimoji="1" lang="ja-JP" altLang="en-US"/>
          </a:p>
        </p:txBody>
      </p:sp>
    </p:spTree>
    <p:extLst>
      <p:ext uri="{BB962C8B-B14F-4D97-AF65-F5344CB8AC3E}">
        <p14:creationId xmlns:p14="http://schemas.microsoft.com/office/powerpoint/2010/main" val="717713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45D1DEC-2620-5A42-8E1F-9A892B013DEB}" type="slidenum">
              <a:rPr kumimoji="1" lang="ja-JP" altLang="en-US" smtClean="0"/>
              <a:t>10</a:t>
            </a:fld>
            <a:endParaRPr kumimoji="1" lang="ja-JP" altLang="en-US"/>
          </a:p>
        </p:txBody>
      </p:sp>
    </p:spTree>
    <p:extLst>
      <p:ext uri="{BB962C8B-B14F-4D97-AF65-F5344CB8AC3E}">
        <p14:creationId xmlns:p14="http://schemas.microsoft.com/office/powerpoint/2010/main" val="30223859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ここで、大事なポイントを</a:t>
            </a:r>
            <a:r>
              <a:rPr kumimoji="1" lang="en-US" altLang="ja-JP" dirty="0"/>
              <a:t>2</a:t>
            </a:r>
            <a:r>
              <a:rPr kumimoji="1" lang="ja-JP" altLang="en-US"/>
              <a:t>つ</a:t>
            </a:r>
            <a:endParaRPr kumimoji="1" lang="en-US" altLang="ja-JP" dirty="0"/>
          </a:p>
          <a:p>
            <a:endParaRPr kumimoji="1" lang="en-US" altLang="ja-JP" dirty="0"/>
          </a:p>
          <a:p>
            <a:r>
              <a:rPr kumimoji="1" lang="ja-JP" altLang="en-US"/>
              <a:t>売上を上げる</a:t>
            </a:r>
            <a:endParaRPr kumimoji="1" lang="en-US" altLang="ja-JP" dirty="0"/>
          </a:p>
          <a:p>
            <a:r>
              <a:rPr kumimoji="1" lang="ja-JP" altLang="en-US"/>
              <a:t>人材（店長）育成</a:t>
            </a:r>
            <a:endParaRPr kumimoji="1" lang="en-US" altLang="ja-JP" dirty="0"/>
          </a:p>
          <a:p>
            <a:endParaRPr kumimoji="1" lang="en-US" altLang="ja-JP" dirty="0"/>
          </a:p>
          <a:p>
            <a:r>
              <a:rPr kumimoji="1" lang="ja-JP" altLang="en-US"/>
              <a:t>経営者の２大悩み事だと思います。</a:t>
            </a:r>
            <a:endParaRPr kumimoji="1" lang="en-US" altLang="ja-JP" dirty="0"/>
          </a:p>
          <a:p>
            <a:r>
              <a:rPr kumimoji="1" lang="ja-JP" altLang="en-US"/>
              <a:t>コンセプトを明確化する事で、この</a:t>
            </a:r>
            <a:r>
              <a:rPr kumimoji="1" lang="en-US" altLang="ja-JP" dirty="0"/>
              <a:t>2</a:t>
            </a:r>
            <a:r>
              <a:rPr kumimoji="1" lang="ja-JP" altLang="en-US"/>
              <a:t>つに方向性が明確になります。</a:t>
            </a:r>
          </a:p>
        </p:txBody>
      </p:sp>
      <p:sp>
        <p:nvSpPr>
          <p:cNvPr id="4" name="スライド番号プレースホルダー 3"/>
          <p:cNvSpPr>
            <a:spLocks noGrp="1"/>
          </p:cNvSpPr>
          <p:nvPr>
            <p:ph type="sldNum" sz="quarter" idx="5"/>
          </p:nvPr>
        </p:nvSpPr>
        <p:spPr/>
        <p:txBody>
          <a:bodyPr/>
          <a:lstStyle/>
          <a:p>
            <a:fld id="{145D1DEC-2620-5A42-8E1F-9A892B013DEB}" type="slidenum">
              <a:rPr kumimoji="1" lang="ja-JP" altLang="en-US" smtClean="0"/>
              <a:t>11</a:t>
            </a:fld>
            <a:endParaRPr kumimoji="1" lang="ja-JP" altLang="en-US"/>
          </a:p>
        </p:txBody>
      </p:sp>
    </p:spTree>
    <p:extLst>
      <p:ext uri="{BB962C8B-B14F-4D97-AF65-F5344CB8AC3E}">
        <p14:creationId xmlns:p14="http://schemas.microsoft.com/office/powerpoint/2010/main" val="7181152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では、最初に</a:t>
            </a:r>
            <a:r>
              <a:rPr kumimoji="1" lang="en-US" altLang="ja-JP" dirty="0"/>
              <a:t>8</a:t>
            </a:r>
            <a:r>
              <a:rPr kumimoji="1" lang="ja-JP" altLang="en-US"/>
              <a:t>つの切り口を見て行きましょう。</a:t>
            </a:r>
            <a:endParaRPr kumimoji="1" lang="en-US" altLang="ja-JP" dirty="0"/>
          </a:p>
          <a:p>
            <a:endParaRPr kumimoji="1" lang="en-US" altLang="ja-JP" dirty="0"/>
          </a:p>
          <a:p>
            <a:r>
              <a:rPr kumimoji="1" lang="ja-JP" altLang="en-US"/>
              <a:t>大まかにコンセプトと考えると、思考が深まり難いものです。</a:t>
            </a:r>
            <a:endParaRPr kumimoji="1" lang="en-US" altLang="ja-JP" dirty="0"/>
          </a:p>
          <a:p>
            <a:r>
              <a:rPr kumimoji="1" lang="ja-JP" altLang="en-US"/>
              <a:t>だから、切り口を明確にする事で思考し易くなると考えます。</a:t>
            </a:r>
            <a:endParaRPr kumimoji="1" lang="en-US" altLang="ja-JP" dirty="0"/>
          </a:p>
          <a:p>
            <a:endParaRPr kumimoji="1" lang="en-US" altLang="ja-JP" dirty="0"/>
          </a:p>
          <a:p>
            <a:r>
              <a:rPr kumimoji="1" lang="ja-JP" altLang="en-US"/>
              <a:t>勝てるコンセプトを作り上げ、店舗展開のベースを作り上げましょう。</a:t>
            </a:r>
            <a:endParaRPr kumimoji="1" lang="en-US" altLang="ja-JP" dirty="0"/>
          </a:p>
        </p:txBody>
      </p:sp>
      <p:sp>
        <p:nvSpPr>
          <p:cNvPr id="4" name="スライド番号プレースホルダー 3"/>
          <p:cNvSpPr>
            <a:spLocks noGrp="1"/>
          </p:cNvSpPr>
          <p:nvPr>
            <p:ph type="sldNum" sz="quarter" idx="5"/>
          </p:nvPr>
        </p:nvSpPr>
        <p:spPr/>
        <p:txBody>
          <a:bodyPr/>
          <a:lstStyle/>
          <a:p>
            <a:fld id="{145D1DEC-2620-5A42-8E1F-9A892B013DEB}" type="slidenum">
              <a:rPr kumimoji="1" lang="ja-JP" altLang="en-US" smtClean="0"/>
              <a:t>12</a:t>
            </a:fld>
            <a:endParaRPr kumimoji="1" lang="ja-JP" altLang="en-US"/>
          </a:p>
        </p:txBody>
      </p:sp>
    </p:spTree>
    <p:extLst>
      <p:ext uri="{BB962C8B-B14F-4D97-AF65-F5344CB8AC3E}">
        <p14:creationId xmlns:p14="http://schemas.microsoft.com/office/powerpoint/2010/main" val="16410046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この</a:t>
            </a:r>
            <a:r>
              <a:rPr kumimoji="1" lang="en-US" altLang="ja-JP" dirty="0"/>
              <a:t>8</a:t>
            </a:r>
            <a:r>
              <a:rPr kumimoji="1" lang="ja-JP" altLang="en-US"/>
              <a:t>つの切り口で店舗運営の詳細を決めて行く。</a:t>
            </a:r>
            <a:endParaRPr kumimoji="1" lang="en-US" altLang="ja-JP" dirty="0"/>
          </a:p>
          <a:p>
            <a:r>
              <a:rPr kumimoji="1" lang="ja-JP" altLang="en-US"/>
              <a:t>次回より、一つづつの詳細を説明しつつ、ワークへ入ります。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145D1DEC-2620-5A42-8E1F-9A892B013DEB}" type="slidenum">
              <a:rPr kumimoji="1" lang="ja-JP" altLang="en-US" smtClean="0"/>
              <a:t>13</a:t>
            </a:fld>
            <a:endParaRPr kumimoji="1" lang="ja-JP" altLang="en-US"/>
          </a:p>
        </p:txBody>
      </p:sp>
    </p:spTree>
    <p:extLst>
      <p:ext uri="{BB962C8B-B14F-4D97-AF65-F5344CB8AC3E}">
        <p14:creationId xmlns:p14="http://schemas.microsoft.com/office/powerpoint/2010/main" val="1433655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8C240EE-C6B2-6C47-94B1-9B318EC89CF0}"/>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16CE9A8-ECF7-504D-9D3D-EF83DBC1ED0D}"/>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600C584-774D-2242-8C79-11D175889FEE}"/>
              </a:ext>
            </a:extLst>
          </p:cNvPr>
          <p:cNvSpPr>
            <a:spLocks noGrp="1"/>
          </p:cNvSpPr>
          <p:nvPr>
            <p:ph type="dt" sz="half" idx="10"/>
          </p:nvPr>
        </p:nvSpPr>
        <p:spPr/>
        <p:txBody>
          <a:bodyPr/>
          <a:lstStyle/>
          <a:p>
            <a:fld id="{4C48FF33-3064-5440-9EE1-553660552FA7}" type="datetimeFigureOut">
              <a:rPr kumimoji="1" lang="ja-JP" altLang="en-US" smtClean="0"/>
              <a:t>2021/1/26</a:t>
            </a:fld>
            <a:endParaRPr kumimoji="1" lang="ja-JP" altLang="en-US"/>
          </a:p>
        </p:txBody>
      </p:sp>
      <p:sp>
        <p:nvSpPr>
          <p:cNvPr id="5" name="フッター プレースホルダー 4">
            <a:extLst>
              <a:ext uri="{FF2B5EF4-FFF2-40B4-BE49-F238E27FC236}">
                <a16:creationId xmlns:a16="http://schemas.microsoft.com/office/drawing/2014/main" id="{B87B4230-3696-D54D-84AD-1D192D58A48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6C57D1F-556E-9F4E-BA86-E90A5253E8F7}"/>
              </a:ext>
            </a:extLst>
          </p:cNvPr>
          <p:cNvSpPr>
            <a:spLocks noGrp="1"/>
          </p:cNvSpPr>
          <p:nvPr>
            <p:ph type="sldNum" sz="quarter" idx="12"/>
          </p:nvPr>
        </p:nvSpPr>
        <p:spPr/>
        <p:txBody>
          <a:bodyPr/>
          <a:lstStyle/>
          <a:p>
            <a:fld id="{C923067C-E4D3-674A-B260-3A27207D02B8}" type="slidenum">
              <a:rPr kumimoji="1" lang="ja-JP" altLang="en-US" smtClean="0"/>
              <a:t>‹#›</a:t>
            </a:fld>
            <a:endParaRPr kumimoji="1" lang="ja-JP" altLang="en-US"/>
          </a:p>
        </p:txBody>
      </p:sp>
    </p:spTree>
    <p:extLst>
      <p:ext uri="{BB962C8B-B14F-4D97-AF65-F5344CB8AC3E}">
        <p14:creationId xmlns:p14="http://schemas.microsoft.com/office/powerpoint/2010/main" val="3029581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40F549-D848-6D40-8FD9-EF748FE4ED78}"/>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D6B4428-BB62-4F4F-91F7-057F5A3585FD}"/>
              </a:ext>
            </a:extLst>
          </p:cNvPr>
          <p:cNvSpPr>
            <a:spLocks noGrp="1"/>
          </p:cNvSpPr>
          <p:nvPr>
            <p:ph type="body" orient="vert" idx="1"/>
          </p:nvPr>
        </p:nvSpPr>
        <p:spPr/>
        <p:txBody>
          <a:bodyPr vert="eaVert"/>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60DC54F-8887-9A49-AF49-339A02BE2FCF}"/>
              </a:ext>
            </a:extLst>
          </p:cNvPr>
          <p:cNvSpPr>
            <a:spLocks noGrp="1"/>
          </p:cNvSpPr>
          <p:nvPr>
            <p:ph type="dt" sz="half" idx="10"/>
          </p:nvPr>
        </p:nvSpPr>
        <p:spPr/>
        <p:txBody>
          <a:bodyPr/>
          <a:lstStyle/>
          <a:p>
            <a:fld id="{4C48FF33-3064-5440-9EE1-553660552FA7}" type="datetimeFigureOut">
              <a:rPr kumimoji="1" lang="ja-JP" altLang="en-US" smtClean="0"/>
              <a:t>2021/1/26</a:t>
            </a:fld>
            <a:endParaRPr kumimoji="1" lang="ja-JP" altLang="en-US"/>
          </a:p>
        </p:txBody>
      </p:sp>
      <p:sp>
        <p:nvSpPr>
          <p:cNvPr id="5" name="フッター プレースホルダー 4">
            <a:extLst>
              <a:ext uri="{FF2B5EF4-FFF2-40B4-BE49-F238E27FC236}">
                <a16:creationId xmlns:a16="http://schemas.microsoft.com/office/drawing/2014/main" id="{82A3D9CA-5E82-2D4A-9A9D-FB97F31CBB5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E691544-0D08-FF4D-B8B4-3390583BF5DC}"/>
              </a:ext>
            </a:extLst>
          </p:cNvPr>
          <p:cNvSpPr>
            <a:spLocks noGrp="1"/>
          </p:cNvSpPr>
          <p:nvPr>
            <p:ph type="sldNum" sz="quarter" idx="12"/>
          </p:nvPr>
        </p:nvSpPr>
        <p:spPr/>
        <p:txBody>
          <a:bodyPr/>
          <a:lstStyle/>
          <a:p>
            <a:fld id="{C923067C-E4D3-674A-B260-3A27207D02B8}" type="slidenum">
              <a:rPr kumimoji="1" lang="ja-JP" altLang="en-US" smtClean="0"/>
              <a:t>‹#›</a:t>
            </a:fld>
            <a:endParaRPr kumimoji="1" lang="ja-JP" altLang="en-US"/>
          </a:p>
        </p:txBody>
      </p:sp>
    </p:spTree>
    <p:extLst>
      <p:ext uri="{BB962C8B-B14F-4D97-AF65-F5344CB8AC3E}">
        <p14:creationId xmlns:p14="http://schemas.microsoft.com/office/powerpoint/2010/main" val="4217235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1D8E111-4CF4-0640-B39C-E1562C11F675}"/>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D7A2C55-0EE3-494E-B4A9-C27A210A2C52}"/>
              </a:ext>
            </a:extLst>
          </p:cNvPr>
          <p:cNvSpPr>
            <a:spLocks noGrp="1"/>
          </p:cNvSpPr>
          <p:nvPr>
            <p:ph type="body" orient="vert" idx="1"/>
          </p:nvPr>
        </p:nvSpPr>
        <p:spPr>
          <a:xfrm>
            <a:off x="628650" y="365125"/>
            <a:ext cx="5800725" cy="5811838"/>
          </a:xfrm>
        </p:spPr>
        <p:txBody>
          <a:bodyPr vert="eaVert"/>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938F38C-797E-404A-AF0E-DA689FCD7656}"/>
              </a:ext>
            </a:extLst>
          </p:cNvPr>
          <p:cNvSpPr>
            <a:spLocks noGrp="1"/>
          </p:cNvSpPr>
          <p:nvPr>
            <p:ph type="dt" sz="half" idx="10"/>
          </p:nvPr>
        </p:nvSpPr>
        <p:spPr/>
        <p:txBody>
          <a:bodyPr/>
          <a:lstStyle/>
          <a:p>
            <a:fld id="{4C48FF33-3064-5440-9EE1-553660552FA7}" type="datetimeFigureOut">
              <a:rPr kumimoji="1" lang="ja-JP" altLang="en-US" smtClean="0"/>
              <a:t>2021/1/26</a:t>
            </a:fld>
            <a:endParaRPr kumimoji="1" lang="ja-JP" altLang="en-US"/>
          </a:p>
        </p:txBody>
      </p:sp>
      <p:sp>
        <p:nvSpPr>
          <p:cNvPr id="5" name="フッター プレースホルダー 4">
            <a:extLst>
              <a:ext uri="{FF2B5EF4-FFF2-40B4-BE49-F238E27FC236}">
                <a16:creationId xmlns:a16="http://schemas.microsoft.com/office/drawing/2014/main" id="{8E7AC0BD-4DFB-EE4D-B61E-8C506F5C11D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FBC152E-3865-DB43-A2EC-A393660987D7}"/>
              </a:ext>
            </a:extLst>
          </p:cNvPr>
          <p:cNvSpPr>
            <a:spLocks noGrp="1"/>
          </p:cNvSpPr>
          <p:nvPr>
            <p:ph type="sldNum" sz="quarter" idx="12"/>
          </p:nvPr>
        </p:nvSpPr>
        <p:spPr/>
        <p:txBody>
          <a:bodyPr/>
          <a:lstStyle/>
          <a:p>
            <a:fld id="{C923067C-E4D3-674A-B260-3A27207D02B8}" type="slidenum">
              <a:rPr kumimoji="1" lang="ja-JP" altLang="en-US" smtClean="0"/>
              <a:t>‹#›</a:t>
            </a:fld>
            <a:endParaRPr kumimoji="1" lang="ja-JP" altLang="en-US"/>
          </a:p>
        </p:txBody>
      </p:sp>
    </p:spTree>
    <p:extLst>
      <p:ext uri="{BB962C8B-B14F-4D97-AF65-F5344CB8AC3E}">
        <p14:creationId xmlns:p14="http://schemas.microsoft.com/office/powerpoint/2010/main" val="4207095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B023D9-262F-CC41-BB64-492E840F4B9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5D28DA0-342D-C447-9B57-87537743717F}"/>
              </a:ext>
            </a:extLst>
          </p:cNvPr>
          <p:cNvSpPr>
            <a:spLocks noGrp="1"/>
          </p:cNvSpPr>
          <p:nvPr>
            <p:ph idx="1"/>
          </p:nvPr>
        </p:nvSpPr>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36FCCAF-7995-E240-BFAE-70D49D136036}"/>
              </a:ext>
            </a:extLst>
          </p:cNvPr>
          <p:cNvSpPr>
            <a:spLocks noGrp="1"/>
          </p:cNvSpPr>
          <p:nvPr>
            <p:ph type="dt" sz="half" idx="10"/>
          </p:nvPr>
        </p:nvSpPr>
        <p:spPr/>
        <p:txBody>
          <a:bodyPr/>
          <a:lstStyle/>
          <a:p>
            <a:fld id="{4C48FF33-3064-5440-9EE1-553660552FA7}" type="datetimeFigureOut">
              <a:rPr kumimoji="1" lang="ja-JP" altLang="en-US" smtClean="0"/>
              <a:t>2021/1/26</a:t>
            </a:fld>
            <a:endParaRPr kumimoji="1" lang="ja-JP" altLang="en-US"/>
          </a:p>
        </p:txBody>
      </p:sp>
      <p:sp>
        <p:nvSpPr>
          <p:cNvPr id="5" name="フッター プレースホルダー 4">
            <a:extLst>
              <a:ext uri="{FF2B5EF4-FFF2-40B4-BE49-F238E27FC236}">
                <a16:creationId xmlns:a16="http://schemas.microsoft.com/office/drawing/2014/main" id="{E8BC38EA-09AD-9543-8259-F8E5D38C6A6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1301B13-5895-4844-ADE9-BFE833D30A80}"/>
              </a:ext>
            </a:extLst>
          </p:cNvPr>
          <p:cNvSpPr>
            <a:spLocks noGrp="1"/>
          </p:cNvSpPr>
          <p:nvPr>
            <p:ph type="sldNum" sz="quarter" idx="12"/>
          </p:nvPr>
        </p:nvSpPr>
        <p:spPr/>
        <p:txBody>
          <a:bodyPr/>
          <a:lstStyle/>
          <a:p>
            <a:fld id="{C923067C-E4D3-674A-B260-3A27207D02B8}" type="slidenum">
              <a:rPr kumimoji="1" lang="ja-JP" altLang="en-US" smtClean="0"/>
              <a:t>‹#›</a:t>
            </a:fld>
            <a:endParaRPr kumimoji="1" lang="ja-JP" altLang="en-US"/>
          </a:p>
        </p:txBody>
      </p:sp>
    </p:spTree>
    <p:extLst>
      <p:ext uri="{BB962C8B-B14F-4D97-AF65-F5344CB8AC3E}">
        <p14:creationId xmlns:p14="http://schemas.microsoft.com/office/powerpoint/2010/main" val="132897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0EEB80-EDFE-8E46-91F5-91CBEEF5A471}"/>
              </a:ext>
            </a:extLst>
          </p:cNvPr>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A590194-1E7D-1A4F-AFDF-0B3C273715E7}"/>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529A46B-D466-D94D-97B2-42E6F96FFFE0}"/>
              </a:ext>
            </a:extLst>
          </p:cNvPr>
          <p:cNvSpPr>
            <a:spLocks noGrp="1"/>
          </p:cNvSpPr>
          <p:nvPr>
            <p:ph type="dt" sz="half" idx="10"/>
          </p:nvPr>
        </p:nvSpPr>
        <p:spPr/>
        <p:txBody>
          <a:bodyPr/>
          <a:lstStyle/>
          <a:p>
            <a:fld id="{4C48FF33-3064-5440-9EE1-553660552FA7}" type="datetimeFigureOut">
              <a:rPr kumimoji="1" lang="ja-JP" altLang="en-US" smtClean="0"/>
              <a:t>2021/1/26</a:t>
            </a:fld>
            <a:endParaRPr kumimoji="1" lang="ja-JP" altLang="en-US"/>
          </a:p>
        </p:txBody>
      </p:sp>
      <p:sp>
        <p:nvSpPr>
          <p:cNvPr id="5" name="フッター プレースホルダー 4">
            <a:extLst>
              <a:ext uri="{FF2B5EF4-FFF2-40B4-BE49-F238E27FC236}">
                <a16:creationId xmlns:a16="http://schemas.microsoft.com/office/drawing/2014/main" id="{9FDAEB3C-55B9-704A-9223-221EE47D226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8622DAE-2255-C84E-9CCD-6D375D166862}"/>
              </a:ext>
            </a:extLst>
          </p:cNvPr>
          <p:cNvSpPr>
            <a:spLocks noGrp="1"/>
          </p:cNvSpPr>
          <p:nvPr>
            <p:ph type="sldNum" sz="quarter" idx="12"/>
          </p:nvPr>
        </p:nvSpPr>
        <p:spPr/>
        <p:txBody>
          <a:bodyPr/>
          <a:lstStyle/>
          <a:p>
            <a:fld id="{C923067C-E4D3-674A-B260-3A27207D02B8}" type="slidenum">
              <a:rPr kumimoji="1" lang="ja-JP" altLang="en-US" smtClean="0"/>
              <a:t>‹#›</a:t>
            </a:fld>
            <a:endParaRPr kumimoji="1" lang="ja-JP" altLang="en-US"/>
          </a:p>
        </p:txBody>
      </p:sp>
    </p:spTree>
    <p:extLst>
      <p:ext uri="{BB962C8B-B14F-4D97-AF65-F5344CB8AC3E}">
        <p14:creationId xmlns:p14="http://schemas.microsoft.com/office/powerpoint/2010/main" val="208883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C779B2-4BC6-1B48-B875-A36328E10F8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A583F2E-FB9D-9C46-B95D-E4D11843951A}"/>
              </a:ext>
            </a:extLst>
          </p:cNvPr>
          <p:cNvSpPr>
            <a:spLocks noGrp="1"/>
          </p:cNvSpPr>
          <p:nvPr>
            <p:ph sz="half" idx="1"/>
          </p:nvPr>
        </p:nvSpPr>
        <p:spPr>
          <a:xfrm>
            <a:off x="628650" y="1825625"/>
            <a:ext cx="3886200" cy="4351338"/>
          </a:xfrm>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9A135515-AFEC-5B42-8661-DD2DD007C058}"/>
              </a:ext>
            </a:extLst>
          </p:cNvPr>
          <p:cNvSpPr>
            <a:spLocks noGrp="1"/>
          </p:cNvSpPr>
          <p:nvPr>
            <p:ph sz="half" idx="2"/>
          </p:nvPr>
        </p:nvSpPr>
        <p:spPr>
          <a:xfrm>
            <a:off x="4629150" y="1825625"/>
            <a:ext cx="3886200" cy="4351338"/>
          </a:xfrm>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F7F97E2-0C89-1543-A5FE-CB9FC1F97B2C}"/>
              </a:ext>
            </a:extLst>
          </p:cNvPr>
          <p:cNvSpPr>
            <a:spLocks noGrp="1"/>
          </p:cNvSpPr>
          <p:nvPr>
            <p:ph type="dt" sz="half" idx="10"/>
          </p:nvPr>
        </p:nvSpPr>
        <p:spPr/>
        <p:txBody>
          <a:bodyPr/>
          <a:lstStyle/>
          <a:p>
            <a:fld id="{4C48FF33-3064-5440-9EE1-553660552FA7}" type="datetimeFigureOut">
              <a:rPr kumimoji="1" lang="ja-JP" altLang="en-US" smtClean="0"/>
              <a:t>2021/1/26</a:t>
            </a:fld>
            <a:endParaRPr kumimoji="1" lang="ja-JP" altLang="en-US"/>
          </a:p>
        </p:txBody>
      </p:sp>
      <p:sp>
        <p:nvSpPr>
          <p:cNvPr id="6" name="フッター プレースホルダー 5">
            <a:extLst>
              <a:ext uri="{FF2B5EF4-FFF2-40B4-BE49-F238E27FC236}">
                <a16:creationId xmlns:a16="http://schemas.microsoft.com/office/drawing/2014/main" id="{E4987109-9554-A44A-ABA6-CA5A25B145C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56BC380-F674-0440-908E-8DA5B6D13DB7}"/>
              </a:ext>
            </a:extLst>
          </p:cNvPr>
          <p:cNvSpPr>
            <a:spLocks noGrp="1"/>
          </p:cNvSpPr>
          <p:nvPr>
            <p:ph type="sldNum" sz="quarter" idx="12"/>
          </p:nvPr>
        </p:nvSpPr>
        <p:spPr/>
        <p:txBody>
          <a:bodyPr/>
          <a:lstStyle/>
          <a:p>
            <a:fld id="{C923067C-E4D3-674A-B260-3A27207D02B8}" type="slidenum">
              <a:rPr kumimoji="1" lang="ja-JP" altLang="en-US" smtClean="0"/>
              <a:t>‹#›</a:t>
            </a:fld>
            <a:endParaRPr kumimoji="1" lang="ja-JP" altLang="en-US"/>
          </a:p>
        </p:txBody>
      </p:sp>
    </p:spTree>
    <p:extLst>
      <p:ext uri="{BB962C8B-B14F-4D97-AF65-F5344CB8AC3E}">
        <p14:creationId xmlns:p14="http://schemas.microsoft.com/office/powerpoint/2010/main" val="2482498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DDB030-DEB9-1B4F-AD62-D25012414001}"/>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8AF6C92-E7D5-F64E-BF1D-81904B09EE1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543E763-D044-CB48-82F9-9E47E19559F4}"/>
              </a:ext>
            </a:extLst>
          </p:cNvPr>
          <p:cNvSpPr>
            <a:spLocks noGrp="1"/>
          </p:cNvSpPr>
          <p:nvPr>
            <p:ph sz="half" idx="2"/>
          </p:nvPr>
        </p:nvSpPr>
        <p:spPr>
          <a:xfrm>
            <a:off x="629842" y="2505075"/>
            <a:ext cx="3868340" cy="3684588"/>
          </a:xfrm>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63A245AC-4001-B347-A7EB-9A440CCBC81D}"/>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コンテンツ プレースホルダー 5">
            <a:extLst>
              <a:ext uri="{FF2B5EF4-FFF2-40B4-BE49-F238E27FC236}">
                <a16:creationId xmlns:a16="http://schemas.microsoft.com/office/drawing/2014/main" id="{5F426CDF-D4C0-5D47-914D-B71DA03C89ED}"/>
              </a:ext>
            </a:extLst>
          </p:cNvPr>
          <p:cNvSpPr>
            <a:spLocks noGrp="1"/>
          </p:cNvSpPr>
          <p:nvPr>
            <p:ph sz="quarter" idx="4"/>
          </p:nvPr>
        </p:nvSpPr>
        <p:spPr>
          <a:xfrm>
            <a:off x="4629150" y="2505075"/>
            <a:ext cx="3887391" cy="3684588"/>
          </a:xfrm>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8C585683-34C2-0849-9122-31E06967F124}"/>
              </a:ext>
            </a:extLst>
          </p:cNvPr>
          <p:cNvSpPr>
            <a:spLocks noGrp="1"/>
          </p:cNvSpPr>
          <p:nvPr>
            <p:ph type="dt" sz="half" idx="10"/>
          </p:nvPr>
        </p:nvSpPr>
        <p:spPr/>
        <p:txBody>
          <a:bodyPr/>
          <a:lstStyle/>
          <a:p>
            <a:fld id="{4C48FF33-3064-5440-9EE1-553660552FA7}" type="datetimeFigureOut">
              <a:rPr kumimoji="1" lang="ja-JP" altLang="en-US" smtClean="0"/>
              <a:t>2021/1/26</a:t>
            </a:fld>
            <a:endParaRPr kumimoji="1" lang="ja-JP" altLang="en-US"/>
          </a:p>
        </p:txBody>
      </p:sp>
      <p:sp>
        <p:nvSpPr>
          <p:cNvPr id="8" name="フッター プレースホルダー 7">
            <a:extLst>
              <a:ext uri="{FF2B5EF4-FFF2-40B4-BE49-F238E27FC236}">
                <a16:creationId xmlns:a16="http://schemas.microsoft.com/office/drawing/2014/main" id="{FD5CDC9A-789A-8649-9301-CA5DD4CC226F}"/>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643AEB6-F8E5-3541-88E0-FB9FA4F8BA0D}"/>
              </a:ext>
            </a:extLst>
          </p:cNvPr>
          <p:cNvSpPr>
            <a:spLocks noGrp="1"/>
          </p:cNvSpPr>
          <p:nvPr>
            <p:ph type="sldNum" sz="quarter" idx="12"/>
          </p:nvPr>
        </p:nvSpPr>
        <p:spPr/>
        <p:txBody>
          <a:bodyPr/>
          <a:lstStyle/>
          <a:p>
            <a:fld id="{C923067C-E4D3-674A-B260-3A27207D02B8}" type="slidenum">
              <a:rPr kumimoji="1" lang="ja-JP" altLang="en-US" smtClean="0"/>
              <a:t>‹#›</a:t>
            </a:fld>
            <a:endParaRPr kumimoji="1" lang="ja-JP" altLang="en-US"/>
          </a:p>
        </p:txBody>
      </p:sp>
    </p:spTree>
    <p:extLst>
      <p:ext uri="{BB962C8B-B14F-4D97-AF65-F5344CB8AC3E}">
        <p14:creationId xmlns:p14="http://schemas.microsoft.com/office/powerpoint/2010/main" val="3059950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39E77C-D02E-0340-B0C1-AF21397A1C0F}"/>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2699AB3-A3C2-3348-9D4C-E85BD3E91367}"/>
              </a:ext>
            </a:extLst>
          </p:cNvPr>
          <p:cNvSpPr>
            <a:spLocks noGrp="1"/>
          </p:cNvSpPr>
          <p:nvPr>
            <p:ph type="dt" sz="half" idx="10"/>
          </p:nvPr>
        </p:nvSpPr>
        <p:spPr/>
        <p:txBody>
          <a:bodyPr/>
          <a:lstStyle/>
          <a:p>
            <a:fld id="{4C48FF33-3064-5440-9EE1-553660552FA7}" type="datetimeFigureOut">
              <a:rPr kumimoji="1" lang="ja-JP" altLang="en-US" smtClean="0"/>
              <a:t>2021/1/26</a:t>
            </a:fld>
            <a:endParaRPr kumimoji="1" lang="ja-JP" altLang="en-US"/>
          </a:p>
        </p:txBody>
      </p:sp>
      <p:sp>
        <p:nvSpPr>
          <p:cNvPr id="4" name="フッター プレースホルダー 3">
            <a:extLst>
              <a:ext uri="{FF2B5EF4-FFF2-40B4-BE49-F238E27FC236}">
                <a16:creationId xmlns:a16="http://schemas.microsoft.com/office/drawing/2014/main" id="{5B05E1CC-FA92-1845-B365-B75FE8D59AD5}"/>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5C5F1250-CA81-BE4C-A508-B3AFF3AD1578}"/>
              </a:ext>
            </a:extLst>
          </p:cNvPr>
          <p:cNvSpPr>
            <a:spLocks noGrp="1"/>
          </p:cNvSpPr>
          <p:nvPr>
            <p:ph type="sldNum" sz="quarter" idx="12"/>
          </p:nvPr>
        </p:nvSpPr>
        <p:spPr/>
        <p:txBody>
          <a:bodyPr/>
          <a:lstStyle/>
          <a:p>
            <a:fld id="{C923067C-E4D3-674A-B260-3A27207D02B8}" type="slidenum">
              <a:rPr kumimoji="1" lang="ja-JP" altLang="en-US" smtClean="0"/>
              <a:t>‹#›</a:t>
            </a:fld>
            <a:endParaRPr kumimoji="1" lang="ja-JP" altLang="en-US"/>
          </a:p>
        </p:txBody>
      </p:sp>
    </p:spTree>
    <p:extLst>
      <p:ext uri="{BB962C8B-B14F-4D97-AF65-F5344CB8AC3E}">
        <p14:creationId xmlns:p14="http://schemas.microsoft.com/office/powerpoint/2010/main" val="2968731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1B245CE-A310-3E42-8E16-94F5145EDD6B}"/>
              </a:ext>
            </a:extLst>
          </p:cNvPr>
          <p:cNvSpPr>
            <a:spLocks noGrp="1"/>
          </p:cNvSpPr>
          <p:nvPr>
            <p:ph type="dt" sz="half" idx="10"/>
          </p:nvPr>
        </p:nvSpPr>
        <p:spPr/>
        <p:txBody>
          <a:bodyPr/>
          <a:lstStyle/>
          <a:p>
            <a:fld id="{4C48FF33-3064-5440-9EE1-553660552FA7}" type="datetimeFigureOut">
              <a:rPr kumimoji="1" lang="ja-JP" altLang="en-US" smtClean="0"/>
              <a:t>2021/1/26</a:t>
            </a:fld>
            <a:endParaRPr kumimoji="1" lang="ja-JP" altLang="en-US"/>
          </a:p>
        </p:txBody>
      </p:sp>
      <p:sp>
        <p:nvSpPr>
          <p:cNvPr id="3" name="フッター プレースホルダー 2">
            <a:extLst>
              <a:ext uri="{FF2B5EF4-FFF2-40B4-BE49-F238E27FC236}">
                <a16:creationId xmlns:a16="http://schemas.microsoft.com/office/drawing/2014/main" id="{4CD2F775-8574-154E-9BAD-A0DB3F52C7EC}"/>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3CC0A94-BAC3-BE46-8138-77D9CD3D1B6D}"/>
              </a:ext>
            </a:extLst>
          </p:cNvPr>
          <p:cNvSpPr>
            <a:spLocks noGrp="1"/>
          </p:cNvSpPr>
          <p:nvPr>
            <p:ph type="sldNum" sz="quarter" idx="12"/>
          </p:nvPr>
        </p:nvSpPr>
        <p:spPr/>
        <p:txBody>
          <a:bodyPr/>
          <a:lstStyle/>
          <a:p>
            <a:fld id="{C923067C-E4D3-674A-B260-3A27207D02B8}" type="slidenum">
              <a:rPr kumimoji="1" lang="ja-JP" altLang="en-US" smtClean="0"/>
              <a:t>‹#›</a:t>
            </a:fld>
            <a:endParaRPr kumimoji="1" lang="ja-JP" altLang="en-US"/>
          </a:p>
        </p:txBody>
      </p:sp>
    </p:spTree>
    <p:extLst>
      <p:ext uri="{BB962C8B-B14F-4D97-AF65-F5344CB8AC3E}">
        <p14:creationId xmlns:p14="http://schemas.microsoft.com/office/powerpoint/2010/main" val="2941698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B24674-57F3-A645-A927-79079897AE6A}"/>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EF37F76-3369-434A-AE69-CF29D26D9D09}"/>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D15A43F9-96E1-1C4F-8192-1DDE228C54A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BA92A9D-2125-CB40-8C57-536A68187686}"/>
              </a:ext>
            </a:extLst>
          </p:cNvPr>
          <p:cNvSpPr>
            <a:spLocks noGrp="1"/>
          </p:cNvSpPr>
          <p:nvPr>
            <p:ph type="dt" sz="half" idx="10"/>
          </p:nvPr>
        </p:nvSpPr>
        <p:spPr/>
        <p:txBody>
          <a:bodyPr/>
          <a:lstStyle/>
          <a:p>
            <a:fld id="{4C48FF33-3064-5440-9EE1-553660552FA7}" type="datetimeFigureOut">
              <a:rPr kumimoji="1" lang="ja-JP" altLang="en-US" smtClean="0"/>
              <a:t>2021/1/26</a:t>
            </a:fld>
            <a:endParaRPr kumimoji="1" lang="ja-JP" altLang="en-US"/>
          </a:p>
        </p:txBody>
      </p:sp>
      <p:sp>
        <p:nvSpPr>
          <p:cNvPr id="6" name="フッター プレースホルダー 5">
            <a:extLst>
              <a:ext uri="{FF2B5EF4-FFF2-40B4-BE49-F238E27FC236}">
                <a16:creationId xmlns:a16="http://schemas.microsoft.com/office/drawing/2014/main" id="{19C124D0-53BD-9A41-B19E-D4660098C60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B105972-2445-3F4A-BF91-A6A109C9DED3}"/>
              </a:ext>
            </a:extLst>
          </p:cNvPr>
          <p:cNvSpPr>
            <a:spLocks noGrp="1"/>
          </p:cNvSpPr>
          <p:nvPr>
            <p:ph type="sldNum" sz="quarter" idx="12"/>
          </p:nvPr>
        </p:nvSpPr>
        <p:spPr/>
        <p:txBody>
          <a:bodyPr/>
          <a:lstStyle/>
          <a:p>
            <a:fld id="{C923067C-E4D3-674A-B260-3A27207D02B8}" type="slidenum">
              <a:rPr kumimoji="1" lang="ja-JP" altLang="en-US" smtClean="0"/>
              <a:t>‹#›</a:t>
            </a:fld>
            <a:endParaRPr kumimoji="1" lang="ja-JP" altLang="en-US"/>
          </a:p>
        </p:txBody>
      </p:sp>
    </p:spTree>
    <p:extLst>
      <p:ext uri="{BB962C8B-B14F-4D97-AF65-F5344CB8AC3E}">
        <p14:creationId xmlns:p14="http://schemas.microsoft.com/office/powerpoint/2010/main" val="792284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7BE593-9B82-A545-8D70-87616D497A3E}"/>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D773DF97-F5BB-6C41-97D0-3AD4D5411055}"/>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id="{CBE419D0-507F-9B42-852A-F109AFC8A8D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11EA35F-F618-2E46-8E6C-0AC400841E4B}"/>
              </a:ext>
            </a:extLst>
          </p:cNvPr>
          <p:cNvSpPr>
            <a:spLocks noGrp="1"/>
          </p:cNvSpPr>
          <p:nvPr>
            <p:ph type="dt" sz="half" idx="10"/>
          </p:nvPr>
        </p:nvSpPr>
        <p:spPr/>
        <p:txBody>
          <a:bodyPr/>
          <a:lstStyle/>
          <a:p>
            <a:fld id="{4C48FF33-3064-5440-9EE1-553660552FA7}" type="datetimeFigureOut">
              <a:rPr kumimoji="1" lang="ja-JP" altLang="en-US" smtClean="0"/>
              <a:t>2021/1/26</a:t>
            </a:fld>
            <a:endParaRPr kumimoji="1" lang="ja-JP" altLang="en-US"/>
          </a:p>
        </p:txBody>
      </p:sp>
      <p:sp>
        <p:nvSpPr>
          <p:cNvPr id="6" name="フッター プレースホルダー 5">
            <a:extLst>
              <a:ext uri="{FF2B5EF4-FFF2-40B4-BE49-F238E27FC236}">
                <a16:creationId xmlns:a16="http://schemas.microsoft.com/office/drawing/2014/main" id="{651BCA64-448E-CF48-9A12-BC63E590E562}"/>
              </a:ext>
            </a:extLst>
          </p:cNvPr>
          <p:cNvSpPr>
            <a:spLocks noGrp="1"/>
          </p:cNvSpPr>
          <p:nvPr>
            <p:ph type="ftr" sz="quarter" idx="11"/>
          </p:nvPr>
        </p:nvSpPr>
        <p:spPr/>
        <p:txBody>
          <a:bodyPr/>
          <a:lstStyle/>
          <a:p>
            <a:endParaRPr lang="en-US" dirty="0"/>
          </a:p>
        </p:txBody>
      </p:sp>
      <p:sp>
        <p:nvSpPr>
          <p:cNvPr id="7" name="スライド番号プレースホルダー 6">
            <a:extLst>
              <a:ext uri="{FF2B5EF4-FFF2-40B4-BE49-F238E27FC236}">
                <a16:creationId xmlns:a16="http://schemas.microsoft.com/office/drawing/2014/main" id="{B1A4AE87-B5E4-0A40-B8D3-5D8491F0B6A5}"/>
              </a:ext>
            </a:extLst>
          </p:cNvPr>
          <p:cNvSpPr>
            <a:spLocks noGrp="1"/>
          </p:cNvSpPr>
          <p:nvPr>
            <p:ph type="sldNum" sz="quarter" idx="12"/>
          </p:nvPr>
        </p:nvSpPr>
        <p:spPr/>
        <p:txBody>
          <a:bodyPr/>
          <a:lstStyle/>
          <a:p>
            <a:fld id="{C923067C-E4D3-674A-B260-3A27207D02B8}" type="slidenum">
              <a:rPr kumimoji="1" lang="ja-JP" altLang="en-US" smtClean="0"/>
              <a:t>‹#›</a:t>
            </a:fld>
            <a:endParaRPr kumimoji="1" lang="ja-JP" altLang="en-US"/>
          </a:p>
        </p:txBody>
      </p:sp>
    </p:spTree>
    <p:extLst>
      <p:ext uri="{BB962C8B-B14F-4D97-AF65-F5344CB8AC3E}">
        <p14:creationId xmlns:p14="http://schemas.microsoft.com/office/powerpoint/2010/main" val="3215795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6BCC628-0552-6043-BD72-D7E527B1D8C5}"/>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D6CC48A-C99D-FE4A-8AE3-50343537FCE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C34B0EA-2E83-3045-B861-E6C09203CD4D}"/>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C48FF33-3064-5440-9EE1-553660552FA7}" type="datetimeFigureOut">
              <a:rPr kumimoji="1" lang="ja-JP" altLang="en-US" smtClean="0"/>
              <a:t>2021/1/26</a:t>
            </a:fld>
            <a:endParaRPr kumimoji="1" lang="ja-JP" altLang="en-US"/>
          </a:p>
        </p:txBody>
      </p:sp>
      <p:sp>
        <p:nvSpPr>
          <p:cNvPr id="5" name="フッター プレースホルダー 4">
            <a:extLst>
              <a:ext uri="{FF2B5EF4-FFF2-40B4-BE49-F238E27FC236}">
                <a16:creationId xmlns:a16="http://schemas.microsoft.com/office/drawing/2014/main" id="{C1705886-79C5-0145-8A2F-AA983F0560B7}"/>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11FABAD8-ED78-F54D-A466-2BD7EF7F5F2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923067C-E4D3-674A-B260-3A27207D02B8}" type="slidenum">
              <a:rPr kumimoji="1" lang="ja-JP" altLang="en-US" smtClean="0"/>
              <a:t>‹#›</a:t>
            </a:fld>
            <a:endParaRPr kumimoji="1" lang="ja-JP" altLang="en-US"/>
          </a:p>
        </p:txBody>
      </p:sp>
    </p:spTree>
    <p:extLst>
      <p:ext uri="{BB962C8B-B14F-4D97-AF65-F5344CB8AC3E}">
        <p14:creationId xmlns:p14="http://schemas.microsoft.com/office/powerpoint/2010/main" val="1590662789"/>
      </p:ext>
    </p:extLst>
  </p:cSld>
  <p:clrMap bg1="lt1" tx1="dk1" bg2="lt2" tx2="dk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 id="2147483884" r:id="rId9"/>
    <p:sldLayoutId id="2147483885" r:id="rId10"/>
    <p:sldLayoutId id="2147483886"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tiff"/><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AF986FA-2064-CD40-BA46-ECC5D0B4F7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8626" y="0"/>
            <a:ext cx="2646596" cy="742804"/>
          </a:xfrm>
          <a:prstGeom prst="rect">
            <a:avLst/>
          </a:prstGeom>
        </p:spPr>
      </p:pic>
      <p:sp>
        <p:nvSpPr>
          <p:cNvPr id="6" name="テキスト ボックス 5">
            <a:extLst>
              <a:ext uri="{FF2B5EF4-FFF2-40B4-BE49-F238E27FC236}">
                <a16:creationId xmlns:a16="http://schemas.microsoft.com/office/drawing/2014/main" id="{29B115FB-B4B5-9643-80A2-581C36654990}"/>
              </a:ext>
            </a:extLst>
          </p:cNvPr>
          <p:cNvSpPr txBox="1"/>
          <p:nvPr/>
        </p:nvSpPr>
        <p:spPr>
          <a:xfrm>
            <a:off x="231228" y="2386097"/>
            <a:ext cx="8639503" cy="1200329"/>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2800" b="1">
                <a:solidFill>
                  <a:schemeClr val="tx1"/>
                </a:solidFill>
              </a:rPr>
              <a:t>飲食店多店舗化</a:t>
            </a:r>
            <a:r>
              <a:rPr kumimoji="1" lang="en-US" altLang="ja-JP" sz="4000" b="1" dirty="0">
                <a:solidFill>
                  <a:srgbClr val="C00000"/>
                </a:solidFill>
              </a:rPr>
              <a:t>『</a:t>
            </a:r>
            <a:r>
              <a:rPr kumimoji="1" lang="ja-JP" altLang="en-US" sz="4000" b="1">
                <a:solidFill>
                  <a:srgbClr val="C00000"/>
                </a:solidFill>
              </a:rPr>
              <a:t>エフワン８ステップ</a:t>
            </a:r>
            <a:r>
              <a:rPr kumimoji="1" lang="en-US" altLang="ja-JP" sz="4000" b="1" dirty="0">
                <a:solidFill>
                  <a:srgbClr val="C00000"/>
                </a:solidFill>
              </a:rPr>
              <a:t>』</a:t>
            </a:r>
          </a:p>
          <a:p>
            <a:pPr algn="ctr"/>
            <a:r>
              <a:rPr kumimoji="1" lang="ja-JP" altLang="en-US" sz="3200" b="1">
                <a:solidFill>
                  <a:schemeClr val="tx1"/>
                </a:solidFill>
              </a:rPr>
              <a:t>オンラインプログラム</a:t>
            </a:r>
          </a:p>
        </p:txBody>
      </p:sp>
      <p:sp>
        <p:nvSpPr>
          <p:cNvPr id="7" name="テキスト ボックス 6">
            <a:extLst>
              <a:ext uri="{FF2B5EF4-FFF2-40B4-BE49-F238E27FC236}">
                <a16:creationId xmlns:a16="http://schemas.microsoft.com/office/drawing/2014/main" id="{A6142A34-2491-2447-87B9-78017AAAD4D4}"/>
              </a:ext>
            </a:extLst>
          </p:cNvPr>
          <p:cNvSpPr txBox="1"/>
          <p:nvPr/>
        </p:nvSpPr>
        <p:spPr>
          <a:xfrm>
            <a:off x="528837" y="4512686"/>
            <a:ext cx="8086325" cy="1200329"/>
          </a:xfrm>
          <a:prstGeom prst="rect">
            <a:avLst/>
          </a:prstGeom>
          <a:noFill/>
        </p:spPr>
        <p:txBody>
          <a:bodyPr wrap="square" rtlCol="0">
            <a:spAutoFit/>
          </a:bodyPr>
          <a:lstStyle/>
          <a:p>
            <a:pPr algn="ctr"/>
            <a:r>
              <a:rPr lang="ja-JP" altLang="en-US" sz="3600" b="1"/>
              <a:t>飲食店の多店舗展開への</a:t>
            </a:r>
            <a:r>
              <a:rPr lang="ja-JP" altLang="en-US" sz="3600" b="1">
                <a:solidFill>
                  <a:srgbClr val="C00000"/>
                </a:solidFill>
              </a:rPr>
              <a:t>手順</a:t>
            </a:r>
            <a:r>
              <a:rPr lang="ja-JP" altLang="en-US" sz="3600" b="1"/>
              <a:t>を</a:t>
            </a:r>
            <a:r>
              <a:rPr lang="ja-JP" altLang="en-US" sz="3600" b="1">
                <a:solidFill>
                  <a:srgbClr val="C00000"/>
                </a:solidFill>
              </a:rPr>
              <a:t>体系的</a:t>
            </a:r>
            <a:r>
              <a:rPr lang="ja-JP" altLang="en-US" sz="3600" b="1"/>
              <a:t>にまとめたプログラム</a:t>
            </a:r>
            <a:endParaRPr kumimoji="1" lang="en-US" altLang="ja-JP" sz="3600" b="1" dirty="0"/>
          </a:p>
        </p:txBody>
      </p:sp>
      <p:sp>
        <p:nvSpPr>
          <p:cNvPr id="8" name="正方形/長方形 7">
            <a:extLst>
              <a:ext uri="{FF2B5EF4-FFF2-40B4-BE49-F238E27FC236}">
                <a16:creationId xmlns:a16="http://schemas.microsoft.com/office/drawing/2014/main" id="{58EB3601-AA4D-614C-9BED-F5529C438C00}"/>
              </a:ext>
            </a:extLst>
          </p:cNvPr>
          <p:cNvSpPr/>
          <p:nvPr/>
        </p:nvSpPr>
        <p:spPr>
          <a:xfrm>
            <a:off x="0" y="6639102"/>
            <a:ext cx="9144000" cy="218897"/>
          </a:xfrm>
          <a:prstGeom prst="rect">
            <a:avLst/>
          </a:prstGeom>
          <a:solidFill>
            <a:srgbClr val="BF0C11"/>
          </a:solidFill>
        </p:spPr>
        <p:style>
          <a:lnRef idx="0">
            <a:schemeClr val="accent2"/>
          </a:lnRef>
          <a:fillRef idx="3">
            <a:schemeClr val="accent2"/>
          </a:fillRef>
          <a:effectRef idx="3">
            <a:schemeClr val="accent2"/>
          </a:effectRef>
          <a:fontRef idx="minor">
            <a:schemeClr val="lt1"/>
          </a:fontRef>
        </p:style>
        <p:txBody>
          <a:bodyPr rtlCol="0" anchor="ctr"/>
          <a:lstStyle/>
          <a:p>
            <a:r>
              <a:rPr lang="en-US" altLang="ja-JP" sz="1000" dirty="0">
                <a:solidFill>
                  <a:schemeClr val="bg1"/>
                </a:solidFill>
              </a:rPr>
              <a:t>Copyright(C) </a:t>
            </a:r>
            <a:r>
              <a:rPr lang="ja-JP" altLang="en-US" sz="1000">
                <a:solidFill>
                  <a:schemeClr val="bg1"/>
                </a:solidFill>
              </a:rPr>
              <a:t>株式会社エフワンコンサルティング </a:t>
            </a:r>
            <a:r>
              <a:rPr lang="en-US" altLang="ja-JP" sz="1000" dirty="0">
                <a:solidFill>
                  <a:schemeClr val="bg1"/>
                </a:solidFill>
              </a:rPr>
              <a:t>All rights reserved.</a:t>
            </a:r>
            <a:r>
              <a:rPr lang="en-US" altLang="ja-JP" sz="1000" dirty="0">
                <a:solidFill>
                  <a:schemeClr val="bg1">
                    <a:lumMod val="50000"/>
                  </a:schemeClr>
                </a:solidFill>
              </a:rPr>
              <a:t> </a:t>
            </a:r>
            <a:endParaRPr lang="ja-JP" altLang="en-US" sz="1000" dirty="0">
              <a:solidFill>
                <a:schemeClr val="bg1">
                  <a:lumMod val="50000"/>
                </a:schemeClr>
              </a:solidFill>
            </a:endParaRPr>
          </a:p>
        </p:txBody>
      </p:sp>
      <p:pic>
        <p:nvPicPr>
          <p:cNvPr id="9" name="図 8">
            <a:extLst>
              <a:ext uri="{FF2B5EF4-FFF2-40B4-BE49-F238E27FC236}">
                <a16:creationId xmlns:a16="http://schemas.microsoft.com/office/drawing/2014/main" id="{E84B080E-B1B7-9F49-9FC1-30862F79DB94}"/>
              </a:ext>
            </a:extLst>
          </p:cNvPr>
          <p:cNvPicPr>
            <a:picLocks noChangeAspect="1"/>
          </p:cNvPicPr>
          <p:nvPr/>
        </p:nvPicPr>
        <p:blipFill>
          <a:blip r:embed="rId3">
            <a:alphaModFix amt="20000"/>
          </a:blip>
          <a:stretch>
            <a:fillRect/>
          </a:stretch>
        </p:blipFill>
        <p:spPr>
          <a:xfrm>
            <a:off x="835582" y="1397874"/>
            <a:ext cx="7399284" cy="4046483"/>
          </a:xfrm>
          <a:prstGeom prst="rect">
            <a:avLst/>
          </a:prstGeom>
        </p:spPr>
      </p:pic>
      <p:sp>
        <p:nvSpPr>
          <p:cNvPr id="10" name="テキスト ボックス 9">
            <a:extLst>
              <a:ext uri="{FF2B5EF4-FFF2-40B4-BE49-F238E27FC236}">
                <a16:creationId xmlns:a16="http://schemas.microsoft.com/office/drawing/2014/main" id="{BAB72036-4FE2-6F4B-9BEA-18C3992E1ECE}"/>
              </a:ext>
            </a:extLst>
          </p:cNvPr>
          <p:cNvSpPr txBox="1"/>
          <p:nvPr/>
        </p:nvSpPr>
        <p:spPr>
          <a:xfrm>
            <a:off x="615512" y="727017"/>
            <a:ext cx="6268764" cy="830997"/>
          </a:xfrm>
          <a:prstGeom prst="rect">
            <a:avLst/>
          </a:prstGeom>
          <a:noFill/>
        </p:spPr>
        <p:txBody>
          <a:bodyPr wrap="square" rtlCol="0">
            <a:spAutoFit/>
          </a:bodyPr>
          <a:lstStyle/>
          <a:p>
            <a:r>
              <a:rPr lang="ja-JP" altLang="en-US" sz="2400" b="1" u="sng"/>
              <a:t>社員と共に</a:t>
            </a:r>
            <a:endParaRPr kumimoji="1" lang="en-US" altLang="ja-JP" sz="2400" b="1" u="sng" dirty="0"/>
          </a:p>
          <a:p>
            <a:r>
              <a:rPr lang="ja-JP" altLang="en-US" sz="2400" b="1" u="sng"/>
              <a:t>ヴィジョンの実現を目指す</a:t>
            </a:r>
            <a:r>
              <a:rPr kumimoji="1" lang="ja-JP" altLang="en-US" sz="2400" b="1" u="sng"/>
              <a:t>飲食店経営者へ</a:t>
            </a:r>
          </a:p>
        </p:txBody>
      </p:sp>
    </p:spTree>
    <p:extLst>
      <p:ext uri="{BB962C8B-B14F-4D97-AF65-F5344CB8AC3E}">
        <p14:creationId xmlns:p14="http://schemas.microsoft.com/office/powerpoint/2010/main" val="687202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AF986FA-2064-CD40-BA46-ECC5D0B4F73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48626" y="0"/>
            <a:ext cx="2646596" cy="742804"/>
          </a:xfrm>
          <a:prstGeom prst="rect">
            <a:avLst/>
          </a:prstGeom>
        </p:spPr>
      </p:pic>
      <p:sp>
        <p:nvSpPr>
          <p:cNvPr id="10" name="正方形/長方形 9">
            <a:extLst>
              <a:ext uri="{FF2B5EF4-FFF2-40B4-BE49-F238E27FC236}">
                <a16:creationId xmlns:a16="http://schemas.microsoft.com/office/drawing/2014/main" id="{9D7AB86E-B8C2-5048-8C7C-BB120D35B133}"/>
              </a:ext>
            </a:extLst>
          </p:cNvPr>
          <p:cNvSpPr/>
          <p:nvPr/>
        </p:nvSpPr>
        <p:spPr>
          <a:xfrm>
            <a:off x="0" y="6639102"/>
            <a:ext cx="9144000" cy="218897"/>
          </a:xfrm>
          <a:prstGeom prst="rect">
            <a:avLst/>
          </a:prstGeom>
          <a:solidFill>
            <a:srgbClr val="BF0C11"/>
          </a:solidFill>
        </p:spPr>
        <p:style>
          <a:lnRef idx="0">
            <a:schemeClr val="accent2"/>
          </a:lnRef>
          <a:fillRef idx="3">
            <a:schemeClr val="accent2"/>
          </a:fillRef>
          <a:effectRef idx="3">
            <a:schemeClr val="accent2"/>
          </a:effectRef>
          <a:fontRef idx="minor">
            <a:schemeClr val="lt1"/>
          </a:fontRef>
        </p:style>
        <p:txBody>
          <a:bodyPr rtlCol="0" anchor="ctr"/>
          <a:lstStyle/>
          <a:p>
            <a:r>
              <a:rPr lang="en-US" altLang="ja-JP" sz="1000" dirty="0">
                <a:solidFill>
                  <a:schemeClr val="bg1"/>
                </a:solidFill>
              </a:rPr>
              <a:t>Copyright(C) </a:t>
            </a:r>
            <a:r>
              <a:rPr lang="ja-JP" altLang="en-US" sz="1000">
                <a:solidFill>
                  <a:schemeClr val="bg1"/>
                </a:solidFill>
              </a:rPr>
              <a:t>株式会社エフワンコンサルティング </a:t>
            </a:r>
            <a:r>
              <a:rPr lang="en-US" altLang="ja-JP" sz="1000" dirty="0">
                <a:solidFill>
                  <a:schemeClr val="bg1"/>
                </a:solidFill>
              </a:rPr>
              <a:t>All rights reserved.</a:t>
            </a:r>
            <a:r>
              <a:rPr lang="en-US" altLang="ja-JP" sz="1000" dirty="0">
                <a:solidFill>
                  <a:schemeClr val="bg1">
                    <a:lumMod val="50000"/>
                  </a:schemeClr>
                </a:solidFill>
              </a:rPr>
              <a:t> </a:t>
            </a:r>
            <a:endParaRPr lang="ja-JP" altLang="en-US" sz="1000" dirty="0">
              <a:solidFill>
                <a:schemeClr val="bg1">
                  <a:lumMod val="50000"/>
                </a:schemeClr>
              </a:solidFill>
            </a:endParaRPr>
          </a:p>
        </p:txBody>
      </p:sp>
      <p:sp>
        <p:nvSpPr>
          <p:cNvPr id="2" name="正方形/長方形 1">
            <a:extLst>
              <a:ext uri="{FF2B5EF4-FFF2-40B4-BE49-F238E27FC236}">
                <a16:creationId xmlns:a16="http://schemas.microsoft.com/office/drawing/2014/main" id="{C4DAA4EB-649E-FB4C-B520-D98435688AF3}"/>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pic>
        <p:nvPicPr>
          <p:cNvPr id="5" name="図 4">
            <a:extLst>
              <a:ext uri="{FF2B5EF4-FFF2-40B4-BE49-F238E27FC236}">
                <a16:creationId xmlns:a16="http://schemas.microsoft.com/office/drawing/2014/main" id="{5AAC6C0D-1B37-5E43-A547-3012CE336588}"/>
              </a:ext>
            </a:extLst>
          </p:cNvPr>
          <p:cNvPicPr>
            <a:picLocks noChangeAspect="1"/>
          </p:cNvPicPr>
          <p:nvPr/>
        </p:nvPicPr>
        <p:blipFill>
          <a:blip r:embed="rId4"/>
          <a:stretch>
            <a:fillRect/>
          </a:stretch>
        </p:blipFill>
        <p:spPr>
          <a:xfrm>
            <a:off x="6243184" y="4489780"/>
            <a:ext cx="3163863" cy="1899334"/>
          </a:xfrm>
          <a:prstGeom prst="rect">
            <a:avLst/>
          </a:prstGeom>
        </p:spPr>
      </p:pic>
      <p:sp>
        <p:nvSpPr>
          <p:cNvPr id="6" name="テキスト ボックス 5">
            <a:extLst>
              <a:ext uri="{FF2B5EF4-FFF2-40B4-BE49-F238E27FC236}">
                <a16:creationId xmlns:a16="http://schemas.microsoft.com/office/drawing/2014/main" id="{7C37F194-0F5F-CE49-8920-BA69AEBF81CA}"/>
              </a:ext>
            </a:extLst>
          </p:cNvPr>
          <p:cNvSpPr txBox="1"/>
          <p:nvPr/>
        </p:nvSpPr>
        <p:spPr>
          <a:xfrm>
            <a:off x="300624" y="125260"/>
            <a:ext cx="3219189" cy="307777"/>
          </a:xfrm>
          <a:prstGeom prst="rect">
            <a:avLst/>
          </a:prstGeom>
          <a:noFill/>
        </p:spPr>
        <p:txBody>
          <a:bodyPr wrap="square" rtlCol="0">
            <a:spAutoFit/>
          </a:bodyPr>
          <a:lstStyle/>
          <a:p>
            <a:r>
              <a:rPr kumimoji="1" lang="en-US" altLang="ja-JP" sz="1400" b="1" dirty="0"/>
              <a:t>STEP</a:t>
            </a:r>
            <a:r>
              <a:rPr kumimoji="1" lang="ja-JP" altLang="en-US" sz="1400" b="1"/>
              <a:t>２−２業態コンセプトの考え方</a:t>
            </a:r>
          </a:p>
        </p:txBody>
      </p:sp>
      <p:sp>
        <p:nvSpPr>
          <p:cNvPr id="3" name="テキスト ボックス 2">
            <a:extLst>
              <a:ext uri="{FF2B5EF4-FFF2-40B4-BE49-F238E27FC236}">
                <a16:creationId xmlns:a16="http://schemas.microsoft.com/office/drawing/2014/main" id="{B6790791-30A8-854B-8AFC-BD8D1273C43C}"/>
              </a:ext>
            </a:extLst>
          </p:cNvPr>
          <p:cNvSpPr txBox="1"/>
          <p:nvPr/>
        </p:nvSpPr>
        <p:spPr>
          <a:xfrm>
            <a:off x="626301" y="923703"/>
            <a:ext cx="6037546" cy="1938992"/>
          </a:xfrm>
          <a:prstGeom prst="rect">
            <a:avLst/>
          </a:prstGeom>
          <a:noFill/>
        </p:spPr>
        <p:txBody>
          <a:bodyPr wrap="square" rtlCol="0">
            <a:spAutoFit/>
          </a:bodyPr>
          <a:lstStyle/>
          <a:p>
            <a:r>
              <a:rPr kumimoji="1" lang="ja-JP" altLang="en-US" sz="2000" b="1"/>
              <a:t>・何を</a:t>
            </a:r>
            <a:endParaRPr kumimoji="1" lang="en-US" altLang="ja-JP" sz="2000" b="1" dirty="0"/>
          </a:p>
          <a:p>
            <a:r>
              <a:rPr lang="ja-JP" altLang="en-US" sz="2000" b="1"/>
              <a:t>・どの様に売るか</a:t>
            </a:r>
            <a:endParaRPr lang="en-US" altLang="ja-JP" sz="2000" b="1" dirty="0"/>
          </a:p>
          <a:p>
            <a:endParaRPr lang="en-US" altLang="ja-JP" sz="2000" b="1" dirty="0"/>
          </a:p>
          <a:p>
            <a:r>
              <a:rPr kumimoji="1" lang="ja-JP" altLang="en-US" sz="2000" b="1"/>
              <a:t>・ターゲット（誰に）</a:t>
            </a:r>
            <a:endParaRPr kumimoji="1" lang="en-US" altLang="ja-JP" sz="2000" b="1" dirty="0"/>
          </a:p>
          <a:p>
            <a:r>
              <a:rPr lang="ja-JP" altLang="en-US" sz="2000" b="1"/>
              <a:t>・独自資産（商品等）</a:t>
            </a:r>
            <a:endParaRPr lang="en-US" altLang="ja-JP" sz="2000" b="1" dirty="0"/>
          </a:p>
          <a:p>
            <a:r>
              <a:rPr kumimoji="1" lang="ja-JP" altLang="en-US" sz="2000" b="1"/>
              <a:t>・ベネフィット（どんな満足、価値）</a:t>
            </a:r>
          </a:p>
        </p:txBody>
      </p:sp>
      <p:sp>
        <p:nvSpPr>
          <p:cNvPr id="7" name="テキスト ボックス 6">
            <a:extLst>
              <a:ext uri="{FF2B5EF4-FFF2-40B4-BE49-F238E27FC236}">
                <a16:creationId xmlns:a16="http://schemas.microsoft.com/office/drawing/2014/main" id="{1389146B-036F-794E-AA17-622593EC70DE}"/>
              </a:ext>
            </a:extLst>
          </p:cNvPr>
          <p:cNvSpPr txBox="1"/>
          <p:nvPr/>
        </p:nvSpPr>
        <p:spPr>
          <a:xfrm>
            <a:off x="670142" y="3379752"/>
            <a:ext cx="7803715" cy="1815882"/>
          </a:xfrm>
          <a:prstGeom prst="rect">
            <a:avLst/>
          </a:prstGeom>
          <a:noFill/>
        </p:spPr>
        <p:txBody>
          <a:bodyPr wrap="square" rtlCol="0">
            <a:spAutoFit/>
          </a:bodyPr>
          <a:lstStyle/>
          <a:p>
            <a:r>
              <a:rPr kumimoji="1" lang="ja-JP" altLang="en-US" sz="2800" b="1"/>
              <a:t>この</a:t>
            </a:r>
            <a:r>
              <a:rPr kumimoji="1" lang="en-US" altLang="ja-JP" sz="2800" b="1" dirty="0"/>
              <a:t>5</a:t>
            </a:r>
            <a:r>
              <a:rPr kumimoji="1" lang="ja-JP" altLang="en-US" sz="2800" b="1"/>
              <a:t>つの観点を</a:t>
            </a:r>
            <a:endParaRPr kumimoji="1" lang="en-US" altLang="ja-JP" sz="2800" b="1" dirty="0"/>
          </a:p>
          <a:p>
            <a:endParaRPr lang="en-US" altLang="ja-JP" sz="2800" b="1" dirty="0"/>
          </a:p>
          <a:p>
            <a:endParaRPr kumimoji="1" lang="en-US" altLang="ja-JP" sz="2800" b="1" dirty="0"/>
          </a:p>
          <a:p>
            <a:r>
              <a:rPr lang="ja-JP" altLang="en-US" sz="2800" b="1" u="sng">
                <a:solidFill>
                  <a:srgbClr val="C00000"/>
                </a:solidFill>
              </a:rPr>
              <a:t>業態コンセプト</a:t>
            </a:r>
            <a:r>
              <a:rPr lang="en-US" altLang="ja-JP" sz="2800" b="1" u="sng" dirty="0">
                <a:solidFill>
                  <a:srgbClr val="C00000"/>
                </a:solidFill>
              </a:rPr>
              <a:t>8</a:t>
            </a:r>
            <a:r>
              <a:rPr lang="ja-JP" altLang="en-US" sz="2800" b="1" u="sng">
                <a:solidFill>
                  <a:srgbClr val="C00000"/>
                </a:solidFill>
              </a:rPr>
              <a:t>つの切り口</a:t>
            </a:r>
            <a:r>
              <a:rPr lang="ja-JP" altLang="en-US" sz="2800" b="1"/>
              <a:t>でまとめる</a:t>
            </a:r>
            <a:endParaRPr kumimoji="1" lang="ja-JP" altLang="en-US" sz="2800" b="1"/>
          </a:p>
        </p:txBody>
      </p:sp>
    </p:spTree>
    <p:extLst>
      <p:ext uri="{BB962C8B-B14F-4D97-AF65-F5344CB8AC3E}">
        <p14:creationId xmlns:p14="http://schemas.microsoft.com/office/powerpoint/2010/main" val="3888275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AF986FA-2064-CD40-BA46-ECC5D0B4F73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48626" y="0"/>
            <a:ext cx="2646596" cy="742804"/>
          </a:xfrm>
          <a:prstGeom prst="rect">
            <a:avLst/>
          </a:prstGeom>
        </p:spPr>
      </p:pic>
      <p:sp>
        <p:nvSpPr>
          <p:cNvPr id="10" name="正方形/長方形 9">
            <a:extLst>
              <a:ext uri="{FF2B5EF4-FFF2-40B4-BE49-F238E27FC236}">
                <a16:creationId xmlns:a16="http://schemas.microsoft.com/office/drawing/2014/main" id="{9D7AB86E-B8C2-5048-8C7C-BB120D35B133}"/>
              </a:ext>
            </a:extLst>
          </p:cNvPr>
          <p:cNvSpPr/>
          <p:nvPr/>
        </p:nvSpPr>
        <p:spPr>
          <a:xfrm>
            <a:off x="0" y="6639102"/>
            <a:ext cx="9144000" cy="218897"/>
          </a:xfrm>
          <a:prstGeom prst="rect">
            <a:avLst/>
          </a:prstGeom>
          <a:solidFill>
            <a:srgbClr val="BF0C11"/>
          </a:solidFill>
        </p:spPr>
        <p:style>
          <a:lnRef idx="0">
            <a:schemeClr val="accent2"/>
          </a:lnRef>
          <a:fillRef idx="3">
            <a:schemeClr val="accent2"/>
          </a:fillRef>
          <a:effectRef idx="3">
            <a:schemeClr val="accent2"/>
          </a:effectRef>
          <a:fontRef idx="minor">
            <a:schemeClr val="lt1"/>
          </a:fontRef>
        </p:style>
        <p:txBody>
          <a:bodyPr rtlCol="0" anchor="ctr"/>
          <a:lstStyle/>
          <a:p>
            <a:r>
              <a:rPr lang="en-US" altLang="ja-JP" sz="1000" dirty="0">
                <a:solidFill>
                  <a:schemeClr val="bg1"/>
                </a:solidFill>
              </a:rPr>
              <a:t>Copyright(C) </a:t>
            </a:r>
            <a:r>
              <a:rPr lang="ja-JP" altLang="en-US" sz="1000">
                <a:solidFill>
                  <a:schemeClr val="bg1"/>
                </a:solidFill>
              </a:rPr>
              <a:t>株式会社エフワンコンサルティング </a:t>
            </a:r>
            <a:r>
              <a:rPr lang="en-US" altLang="ja-JP" sz="1000" dirty="0">
                <a:solidFill>
                  <a:schemeClr val="bg1"/>
                </a:solidFill>
              </a:rPr>
              <a:t>All rights reserved.</a:t>
            </a:r>
            <a:r>
              <a:rPr lang="en-US" altLang="ja-JP" sz="1000" dirty="0">
                <a:solidFill>
                  <a:schemeClr val="bg1">
                    <a:lumMod val="50000"/>
                  </a:schemeClr>
                </a:solidFill>
              </a:rPr>
              <a:t> </a:t>
            </a:r>
            <a:endParaRPr lang="ja-JP" altLang="en-US" sz="1000" dirty="0">
              <a:solidFill>
                <a:schemeClr val="bg1">
                  <a:lumMod val="50000"/>
                </a:schemeClr>
              </a:solidFill>
            </a:endParaRPr>
          </a:p>
        </p:txBody>
      </p:sp>
      <p:sp>
        <p:nvSpPr>
          <p:cNvPr id="2" name="正方形/長方形 1">
            <a:extLst>
              <a:ext uri="{FF2B5EF4-FFF2-40B4-BE49-F238E27FC236}">
                <a16:creationId xmlns:a16="http://schemas.microsoft.com/office/drawing/2014/main" id="{C4DAA4EB-649E-FB4C-B520-D98435688AF3}"/>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pic>
        <p:nvPicPr>
          <p:cNvPr id="5" name="図 4">
            <a:extLst>
              <a:ext uri="{FF2B5EF4-FFF2-40B4-BE49-F238E27FC236}">
                <a16:creationId xmlns:a16="http://schemas.microsoft.com/office/drawing/2014/main" id="{F02FEA21-7D5D-024A-A803-AED3611ECF05}"/>
              </a:ext>
            </a:extLst>
          </p:cNvPr>
          <p:cNvPicPr>
            <a:picLocks noChangeAspect="1"/>
          </p:cNvPicPr>
          <p:nvPr/>
        </p:nvPicPr>
        <p:blipFill>
          <a:blip r:embed="rId4"/>
          <a:stretch>
            <a:fillRect/>
          </a:stretch>
        </p:blipFill>
        <p:spPr>
          <a:xfrm>
            <a:off x="5579304" y="4435029"/>
            <a:ext cx="3473068" cy="1899334"/>
          </a:xfrm>
          <a:prstGeom prst="rect">
            <a:avLst/>
          </a:prstGeom>
        </p:spPr>
      </p:pic>
      <p:pic>
        <p:nvPicPr>
          <p:cNvPr id="6" name="図 5">
            <a:extLst>
              <a:ext uri="{FF2B5EF4-FFF2-40B4-BE49-F238E27FC236}">
                <a16:creationId xmlns:a16="http://schemas.microsoft.com/office/drawing/2014/main" id="{88736D6A-BFDC-2540-8EF1-17F80AC500BD}"/>
              </a:ext>
            </a:extLst>
          </p:cNvPr>
          <p:cNvPicPr>
            <a:picLocks noChangeAspect="1"/>
          </p:cNvPicPr>
          <p:nvPr/>
        </p:nvPicPr>
        <p:blipFill>
          <a:blip r:embed="rId5"/>
          <a:stretch>
            <a:fillRect/>
          </a:stretch>
        </p:blipFill>
        <p:spPr>
          <a:xfrm>
            <a:off x="167710" y="414866"/>
            <a:ext cx="1202267" cy="1202267"/>
          </a:xfrm>
          <a:prstGeom prst="rect">
            <a:avLst/>
          </a:prstGeom>
          <a:noFill/>
          <a:ln>
            <a:noFill/>
          </a:ln>
        </p:spPr>
      </p:pic>
      <p:sp>
        <p:nvSpPr>
          <p:cNvPr id="7" name="テキスト ボックス 6">
            <a:extLst>
              <a:ext uri="{FF2B5EF4-FFF2-40B4-BE49-F238E27FC236}">
                <a16:creationId xmlns:a16="http://schemas.microsoft.com/office/drawing/2014/main" id="{A21775A9-E175-9746-BFE9-13014AD61ED3}"/>
              </a:ext>
            </a:extLst>
          </p:cNvPr>
          <p:cNvSpPr txBox="1"/>
          <p:nvPr/>
        </p:nvSpPr>
        <p:spPr>
          <a:xfrm>
            <a:off x="1395029" y="1002082"/>
            <a:ext cx="7437355" cy="523220"/>
          </a:xfrm>
          <a:prstGeom prst="rect">
            <a:avLst/>
          </a:prstGeom>
          <a:noFill/>
        </p:spPr>
        <p:txBody>
          <a:bodyPr wrap="square" rtlCol="0">
            <a:spAutoFit/>
          </a:bodyPr>
          <a:lstStyle/>
          <a:p>
            <a:r>
              <a:rPr kumimoji="1" lang="ja-JP" altLang="en-US" sz="2800" b="1"/>
              <a:t>業態コンセプトを明確化する</a:t>
            </a:r>
            <a:r>
              <a:rPr kumimoji="1" lang="en-US" altLang="ja-JP" sz="2800" b="1" dirty="0"/>
              <a:t>2</a:t>
            </a:r>
            <a:r>
              <a:rPr kumimoji="1" lang="ja-JP" altLang="en-US" sz="2800" b="1"/>
              <a:t>つのメリット</a:t>
            </a:r>
          </a:p>
        </p:txBody>
      </p:sp>
      <p:sp>
        <p:nvSpPr>
          <p:cNvPr id="8" name="テキスト ボックス 7">
            <a:extLst>
              <a:ext uri="{FF2B5EF4-FFF2-40B4-BE49-F238E27FC236}">
                <a16:creationId xmlns:a16="http://schemas.microsoft.com/office/drawing/2014/main" id="{1DBAAF95-4BD6-CB4A-B0F6-3A5C487798F9}"/>
              </a:ext>
            </a:extLst>
          </p:cNvPr>
          <p:cNvSpPr txBox="1"/>
          <p:nvPr/>
        </p:nvSpPr>
        <p:spPr>
          <a:xfrm>
            <a:off x="701457" y="2444115"/>
            <a:ext cx="7741085" cy="1938992"/>
          </a:xfrm>
          <a:prstGeom prst="rect">
            <a:avLst/>
          </a:prstGeom>
          <a:noFill/>
        </p:spPr>
        <p:txBody>
          <a:bodyPr wrap="square" rtlCol="0">
            <a:spAutoFit/>
          </a:bodyPr>
          <a:lstStyle/>
          <a:p>
            <a:r>
              <a:rPr kumimoji="1" lang="ja-JP" altLang="en-US" sz="2400" b="1"/>
              <a:t>１、店長育成を主とする人材育成の内容が明確になる</a:t>
            </a:r>
            <a:endParaRPr kumimoji="1" lang="en-US" altLang="ja-JP" sz="2400" b="1" dirty="0"/>
          </a:p>
          <a:p>
            <a:endParaRPr lang="en-US" altLang="ja-JP" sz="2400" b="1" dirty="0"/>
          </a:p>
          <a:p>
            <a:endParaRPr kumimoji="1" lang="en-US" altLang="ja-JP" sz="2400" b="1" dirty="0"/>
          </a:p>
          <a:p>
            <a:r>
              <a:rPr lang="ja-JP" altLang="en-US" sz="2400" b="1"/>
              <a:t>２、お客様に自社の強みが明確アピールできる為</a:t>
            </a:r>
            <a:endParaRPr lang="en-US" altLang="ja-JP" sz="2400" b="1" dirty="0"/>
          </a:p>
          <a:p>
            <a:r>
              <a:rPr lang="ja-JP" altLang="en-US" sz="2400" b="1"/>
              <a:t>　　満足度が高い　→   売上が上がる</a:t>
            </a:r>
            <a:endParaRPr kumimoji="1" lang="ja-JP" altLang="en-US" sz="2400" b="1"/>
          </a:p>
        </p:txBody>
      </p:sp>
      <p:sp>
        <p:nvSpPr>
          <p:cNvPr id="9" name="テキスト ボックス 8">
            <a:extLst>
              <a:ext uri="{FF2B5EF4-FFF2-40B4-BE49-F238E27FC236}">
                <a16:creationId xmlns:a16="http://schemas.microsoft.com/office/drawing/2014/main" id="{18666874-7219-F344-BFF6-49524EE34F43}"/>
              </a:ext>
            </a:extLst>
          </p:cNvPr>
          <p:cNvSpPr txBox="1"/>
          <p:nvPr/>
        </p:nvSpPr>
        <p:spPr>
          <a:xfrm>
            <a:off x="526093" y="2091847"/>
            <a:ext cx="7954027" cy="2343182"/>
          </a:xfrm>
          <a:prstGeom prst="rect">
            <a:avLst/>
          </a:prstGeom>
          <a:noFill/>
          <a:ln>
            <a:solidFill>
              <a:srgbClr val="C00000"/>
            </a:solidFill>
          </a:ln>
        </p:spPr>
        <p:txBody>
          <a:bodyPr wrap="square" rtlCol="0">
            <a:spAutoFit/>
          </a:bodyPr>
          <a:lstStyle/>
          <a:p>
            <a:endParaRPr kumimoji="1" lang="ja-JP" altLang="en-US"/>
          </a:p>
        </p:txBody>
      </p:sp>
    </p:spTree>
    <p:extLst>
      <p:ext uri="{BB962C8B-B14F-4D97-AF65-F5344CB8AC3E}">
        <p14:creationId xmlns:p14="http://schemas.microsoft.com/office/powerpoint/2010/main" val="3686330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AF986FA-2064-CD40-BA46-ECC5D0B4F73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48626" y="0"/>
            <a:ext cx="2646596" cy="742804"/>
          </a:xfrm>
          <a:prstGeom prst="rect">
            <a:avLst/>
          </a:prstGeom>
        </p:spPr>
      </p:pic>
      <p:sp>
        <p:nvSpPr>
          <p:cNvPr id="10" name="正方形/長方形 9">
            <a:extLst>
              <a:ext uri="{FF2B5EF4-FFF2-40B4-BE49-F238E27FC236}">
                <a16:creationId xmlns:a16="http://schemas.microsoft.com/office/drawing/2014/main" id="{9D7AB86E-B8C2-5048-8C7C-BB120D35B133}"/>
              </a:ext>
            </a:extLst>
          </p:cNvPr>
          <p:cNvSpPr/>
          <p:nvPr/>
        </p:nvSpPr>
        <p:spPr>
          <a:xfrm>
            <a:off x="0" y="6639102"/>
            <a:ext cx="9144000" cy="218897"/>
          </a:xfrm>
          <a:prstGeom prst="rect">
            <a:avLst/>
          </a:prstGeom>
          <a:solidFill>
            <a:srgbClr val="BF0C11"/>
          </a:solidFill>
        </p:spPr>
        <p:style>
          <a:lnRef idx="0">
            <a:schemeClr val="accent2"/>
          </a:lnRef>
          <a:fillRef idx="3">
            <a:schemeClr val="accent2"/>
          </a:fillRef>
          <a:effectRef idx="3">
            <a:schemeClr val="accent2"/>
          </a:effectRef>
          <a:fontRef idx="minor">
            <a:schemeClr val="lt1"/>
          </a:fontRef>
        </p:style>
        <p:txBody>
          <a:bodyPr rtlCol="0" anchor="ctr"/>
          <a:lstStyle/>
          <a:p>
            <a:r>
              <a:rPr lang="en-US" altLang="ja-JP" sz="1000" dirty="0">
                <a:solidFill>
                  <a:schemeClr val="bg1"/>
                </a:solidFill>
              </a:rPr>
              <a:t>Copyright(C) </a:t>
            </a:r>
            <a:r>
              <a:rPr lang="ja-JP" altLang="en-US" sz="1000">
                <a:solidFill>
                  <a:schemeClr val="bg1"/>
                </a:solidFill>
              </a:rPr>
              <a:t>株式会社エフワンコンサルティング </a:t>
            </a:r>
            <a:r>
              <a:rPr lang="en-US" altLang="ja-JP" sz="1000" dirty="0">
                <a:solidFill>
                  <a:schemeClr val="bg1"/>
                </a:solidFill>
              </a:rPr>
              <a:t>All rights reserved.</a:t>
            </a:r>
            <a:r>
              <a:rPr lang="en-US" altLang="ja-JP" sz="1000" dirty="0">
                <a:solidFill>
                  <a:schemeClr val="bg1">
                    <a:lumMod val="50000"/>
                  </a:schemeClr>
                </a:solidFill>
              </a:rPr>
              <a:t> </a:t>
            </a:r>
            <a:endParaRPr lang="ja-JP" altLang="en-US" sz="1000" dirty="0">
              <a:solidFill>
                <a:schemeClr val="bg1">
                  <a:lumMod val="50000"/>
                </a:schemeClr>
              </a:solidFill>
            </a:endParaRPr>
          </a:p>
        </p:txBody>
      </p:sp>
      <p:sp>
        <p:nvSpPr>
          <p:cNvPr id="2" name="正方形/長方形 1">
            <a:extLst>
              <a:ext uri="{FF2B5EF4-FFF2-40B4-BE49-F238E27FC236}">
                <a16:creationId xmlns:a16="http://schemas.microsoft.com/office/drawing/2014/main" id="{C4DAA4EB-649E-FB4C-B520-D98435688AF3}"/>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pic>
        <p:nvPicPr>
          <p:cNvPr id="5" name="図 4">
            <a:extLst>
              <a:ext uri="{FF2B5EF4-FFF2-40B4-BE49-F238E27FC236}">
                <a16:creationId xmlns:a16="http://schemas.microsoft.com/office/drawing/2014/main" id="{CBE37E6A-86A6-6447-94C3-8C98F643FF0B}"/>
              </a:ext>
            </a:extLst>
          </p:cNvPr>
          <p:cNvPicPr>
            <a:picLocks noChangeAspect="1"/>
          </p:cNvPicPr>
          <p:nvPr/>
        </p:nvPicPr>
        <p:blipFill>
          <a:blip r:embed="rId4"/>
          <a:stretch>
            <a:fillRect/>
          </a:stretch>
        </p:blipFill>
        <p:spPr>
          <a:xfrm>
            <a:off x="5579304" y="4109353"/>
            <a:ext cx="3473068" cy="1899334"/>
          </a:xfrm>
          <a:prstGeom prst="rect">
            <a:avLst/>
          </a:prstGeom>
        </p:spPr>
      </p:pic>
      <p:sp>
        <p:nvSpPr>
          <p:cNvPr id="6" name="テキスト ボックス 5">
            <a:extLst>
              <a:ext uri="{FF2B5EF4-FFF2-40B4-BE49-F238E27FC236}">
                <a16:creationId xmlns:a16="http://schemas.microsoft.com/office/drawing/2014/main" id="{FA7B05A5-A45F-014B-AAA6-ADDDC1A6AB66}"/>
              </a:ext>
            </a:extLst>
          </p:cNvPr>
          <p:cNvSpPr txBox="1"/>
          <p:nvPr/>
        </p:nvSpPr>
        <p:spPr>
          <a:xfrm>
            <a:off x="150312" y="125260"/>
            <a:ext cx="3432132" cy="307777"/>
          </a:xfrm>
          <a:prstGeom prst="rect">
            <a:avLst/>
          </a:prstGeom>
          <a:noFill/>
        </p:spPr>
        <p:txBody>
          <a:bodyPr wrap="square" rtlCol="0">
            <a:spAutoFit/>
          </a:bodyPr>
          <a:lstStyle/>
          <a:p>
            <a:r>
              <a:rPr kumimoji="1" lang="en-US" altLang="ja-JP" sz="1400" b="1" dirty="0"/>
              <a:t>STEP</a:t>
            </a:r>
            <a:r>
              <a:rPr kumimoji="1" lang="ja-JP" altLang="en-US" sz="1400" b="1"/>
              <a:t>２−３業態コンセプト８ステップ</a:t>
            </a:r>
          </a:p>
        </p:txBody>
      </p:sp>
      <p:sp>
        <p:nvSpPr>
          <p:cNvPr id="3" name="テキスト ボックス 2">
            <a:extLst>
              <a:ext uri="{FF2B5EF4-FFF2-40B4-BE49-F238E27FC236}">
                <a16:creationId xmlns:a16="http://schemas.microsoft.com/office/drawing/2014/main" id="{5D6B864B-8F32-5840-93E3-4C00F4803320}"/>
              </a:ext>
            </a:extLst>
          </p:cNvPr>
          <p:cNvSpPr txBox="1"/>
          <p:nvPr/>
        </p:nvSpPr>
        <p:spPr>
          <a:xfrm>
            <a:off x="2329841" y="2534458"/>
            <a:ext cx="4484318" cy="523220"/>
          </a:xfrm>
          <a:prstGeom prst="rect">
            <a:avLst/>
          </a:prstGeom>
          <a:noFill/>
        </p:spPr>
        <p:txBody>
          <a:bodyPr wrap="square" rtlCol="0">
            <a:spAutoFit/>
          </a:bodyPr>
          <a:lstStyle/>
          <a:p>
            <a:r>
              <a:rPr kumimoji="1" lang="ja-JP" altLang="en-US" sz="2800" b="1"/>
              <a:t>業態コンセプト８ステップ</a:t>
            </a:r>
          </a:p>
        </p:txBody>
      </p:sp>
    </p:spTree>
    <p:extLst>
      <p:ext uri="{BB962C8B-B14F-4D97-AF65-F5344CB8AC3E}">
        <p14:creationId xmlns:p14="http://schemas.microsoft.com/office/powerpoint/2010/main" val="3572106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AF986FA-2064-CD40-BA46-ECC5D0B4F73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48626" y="0"/>
            <a:ext cx="2646596" cy="742804"/>
          </a:xfrm>
          <a:prstGeom prst="rect">
            <a:avLst/>
          </a:prstGeom>
        </p:spPr>
      </p:pic>
      <p:sp>
        <p:nvSpPr>
          <p:cNvPr id="10" name="正方形/長方形 9">
            <a:extLst>
              <a:ext uri="{FF2B5EF4-FFF2-40B4-BE49-F238E27FC236}">
                <a16:creationId xmlns:a16="http://schemas.microsoft.com/office/drawing/2014/main" id="{9D7AB86E-B8C2-5048-8C7C-BB120D35B133}"/>
              </a:ext>
            </a:extLst>
          </p:cNvPr>
          <p:cNvSpPr/>
          <p:nvPr/>
        </p:nvSpPr>
        <p:spPr>
          <a:xfrm>
            <a:off x="0" y="6639102"/>
            <a:ext cx="9144000" cy="218897"/>
          </a:xfrm>
          <a:prstGeom prst="rect">
            <a:avLst/>
          </a:prstGeom>
          <a:solidFill>
            <a:srgbClr val="BF0C11"/>
          </a:solidFill>
        </p:spPr>
        <p:style>
          <a:lnRef idx="0">
            <a:schemeClr val="accent2"/>
          </a:lnRef>
          <a:fillRef idx="3">
            <a:schemeClr val="accent2"/>
          </a:fillRef>
          <a:effectRef idx="3">
            <a:schemeClr val="accent2"/>
          </a:effectRef>
          <a:fontRef idx="minor">
            <a:schemeClr val="lt1"/>
          </a:fontRef>
        </p:style>
        <p:txBody>
          <a:bodyPr rtlCol="0" anchor="ctr"/>
          <a:lstStyle/>
          <a:p>
            <a:r>
              <a:rPr lang="en-US" altLang="ja-JP" sz="1000" dirty="0">
                <a:solidFill>
                  <a:schemeClr val="bg1"/>
                </a:solidFill>
              </a:rPr>
              <a:t>Copyright(C) </a:t>
            </a:r>
            <a:r>
              <a:rPr lang="ja-JP" altLang="en-US" sz="1000">
                <a:solidFill>
                  <a:schemeClr val="bg1"/>
                </a:solidFill>
              </a:rPr>
              <a:t>株式会社エフワンコンサルティング </a:t>
            </a:r>
            <a:r>
              <a:rPr lang="en-US" altLang="ja-JP" sz="1000" dirty="0">
                <a:solidFill>
                  <a:schemeClr val="bg1"/>
                </a:solidFill>
              </a:rPr>
              <a:t>All rights reserved.</a:t>
            </a:r>
            <a:r>
              <a:rPr lang="en-US" altLang="ja-JP" sz="1000" dirty="0">
                <a:solidFill>
                  <a:schemeClr val="bg1">
                    <a:lumMod val="50000"/>
                  </a:schemeClr>
                </a:solidFill>
              </a:rPr>
              <a:t> </a:t>
            </a:r>
            <a:endParaRPr lang="ja-JP" altLang="en-US" sz="1000" dirty="0">
              <a:solidFill>
                <a:schemeClr val="bg1">
                  <a:lumMod val="50000"/>
                </a:schemeClr>
              </a:solidFill>
            </a:endParaRPr>
          </a:p>
        </p:txBody>
      </p:sp>
      <p:sp>
        <p:nvSpPr>
          <p:cNvPr id="2" name="正方形/長方形 1">
            <a:extLst>
              <a:ext uri="{FF2B5EF4-FFF2-40B4-BE49-F238E27FC236}">
                <a16:creationId xmlns:a16="http://schemas.microsoft.com/office/drawing/2014/main" id="{C4DAA4EB-649E-FB4C-B520-D98435688AF3}"/>
              </a:ext>
            </a:extLst>
          </p:cNvPr>
          <p:cNvSpPr/>
          <p:nvPr/>
        </p:nvSpPr>
        <p:spPr>
          <a:xfrm>
            <a:off x="1866378" y="1627764"/>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pic>
        <p:nvPicPr>
          <p:cNvPr id="5" name="図 4">
            <a:extLst>
              <a:ext uri="{FF2B5EF4-FFF2-40B4-BE49-F238E27FC236}">
                <a16:creationId xmlns:a16="http://schemas.microsoft.com/office/drawing/2014/main" id="{6CAC8B7D-C02F-F542-9A88-59DB5BAE6C96}"/>
              </a:ext>
            </a:extLst>
          </p:cNvPr>
          <p:cNvPicPr>
            <a:picLocks noChangeAspect="1"/>
          </p:cNvPicPr>
          <p:nvPr/>
        </p:nvPicPr>
        <p:blipFill>
          <a:blip r:embed="rId4"/>
          <a:stretch>
            <a:fillRect/>
          </a:stretch>
        </p:blipFill>
        <p:spPr>
          <a:xfrm>
            <a:off x="6067819" y="4610394"/>
            <a:ext cx="3473068" cy="1899334"/>
          </a:xfrm>
          <a:prstGeom prst="rect">
            <a:avLst/>
          </a:prstGeom>
        </p:spPr>
      </p:pic>
      <p:sp>
        <p:nvSpPr>
          <p:cNvPr id="6" name="テキスト ボックス 5">
            <a:extLst>
              <a:ext uri="{FF2B5EF4-FFF2-40B4-BE49-F238E27FC236}">
                <a16:creationId xmlns:a16="http://schemas.microsoft.com/office/drawing/2014/main" id="{C6297FEC-A91B-434D-9B98-DF3C66549994}"/>
              </a:ext>
            </a:extLst>
          </p:cNvPr>
          <p:cNvSpPr txBox="1"/>
          <p:nvPr/>
        </p:nvSpPr>
        <p:spPr>
          <a:xfrm>
            <a:off x="150312" y="125260"/>
            <a:ext cx="3432132" cy="307777"/>
          </a:xfrm>
          <a:prstGeom prst="rect">
            <a:avLst/>
          </a:prstGeom>
          <a:noFill/>
        </p:spPr>
        <p:txBody>
          <a:bodyPr wrap="square" rtlCol="0">
            <a:spAutoFit/>
          </a:bodyPr>
          <a:lstStyle/>
          <a:p>
            <a:r>
              <a:rPr kumimoji="1" lang="en-US" altLang="ja-JP" sz="1400" b="1" dirty="0"/>
              <a:t>STEP</a:t>
            </a:r>
            <a:r>
              <a:rPr kumimoji="1" lang="ja-JP" altLang="en-US" sz="1400" b="1"/>
              <a:t>２−３業態コンセプト８ステップ</a:t>
            </a:r>
          </a:p>
        </p:txBody>
      </p:sp>
      <p:graphicFrame>
        <p:nvGraphicFramePr>
          <p:cNvPr id="7" name="表 6">
            <a:extLst>
              <a:ext uri="{FF2B5EF4-FFF2-40B4-BE49-F238E27FC236}">
                <a16:creationId xmlns:a16="http://schemas.microsoft.com/office/drawing/2014/main" id="{9AB5D7F4-3BAE-2048-B9CD-F7B8FA0A612D}"/>
              </a:ext>
            </a:extLst>
          </p:cNvPr>
          <p:cNvGraphicFramePr>
            <a:graphicFrameLocks noGrp="1"/>
          </p:cNvGraphicFramePr>
          <p:nvPr>
            <p:extLst>
              <p:ext uri="{D42A27DB-BD31-4B8C-83A1-F6EECF244321}">
                <p14:modId xmlns:p14="http://schemas.microsoft.com/office/powerpoint/2010/main" val="1557088882"/>
              </p:ext>
            </p:extLst>
          </p:nvPr>
        </p:nvGraphicFramePr>
        <p:xfrm>
          <a:off x="509390" y="1627764"/>
          <a:ext cx="6430027" cy="3337560"/>
        </p:xfrm>
        <a:graphic>
          <a:graphicData uri="http://schemas.openxmlformats.org/drawingml/2006/table">
            <a:tbl>
              <a:tblPr firstRow="1" bandRow="1">
                <a:tableStyleId>{5940675A-B579-460E-94D1-54222C63F5DA}</a:tableStyleId>
              </a:tblPr>
              <a:tblGrid>
                <a:gridCol w="559324">
                  <a:extLst>
                    <a:ext uri="{9D8B030D-6E8A-4147-A177-3AD203B41FA5}">
                      <a16:colId xmlns:a16="http://schemas.microsoft.com/office/drawing/2014/main" val="564838017"/>
                    </a:ext>
                  </a:extLst>
                </a:gridCol>
                <a:gridCol w="3052060">
                  <a:extLst>
                    <a:ext uri="{9D8B030D-6E8A-4147-A177-3AD203B41FA5}">
                      <a16:colId xmlns:a16="http://schemas.microsoft.com/office/drawing/2014/main" val="3693489340"/>
                    </a:ext>
                  </a:extLst>
                </a:gridCol>
                <a:gridCol w="2818643">
                  <a:extLst>
                    <a:ext uri="{9D8B030D-6E8A-4147-A177-3AD203B41FA5}">
                      <a16:colId xmlns:a16="http://schemas.microsoft.com/office/drawing/2014/main" val="517186482"/>
                    </a:ext>
                  </a:extLst>
                </a:gridCol>
              </a:tblGrid>
              <a:tr h="370840">
                <a:tc>
                  <a:txBody>
                    <a:bodyPr/>
                    <a:lstStyle/>
                    <a:p>
                      <a:pPr algn="ctr"/>
                      <a:endParaRPr kumimoji="1" lang="ja-JP" altLang="en-US" b="1"/>
                    </a:p>
                  </a:txBody>
                  <a:tcPr anchor="ctr">
                    <a:solidFill>
                      <a:schemeClr val="accent2">
                        <a:lumMod val="20000"/>
                        <a:lumOff val="80000"/>
                      </a:schemeClr>
                    </a:solidFill>
                  </a:tcPr>
                </a:tc>
                <a:tc>
                  <a:txBody>
                    <a:bodyPr/>
                    <a:lstStyle/>
                    <a:p>
                      <a:pPr algn="ctr"/>
                      <a:r>
                        <a:rPr kumimoji="1" lang="ja-JP" altLang="en-US" b="1"/>
                        <a:t>ステップ</a:t>
                      </a:r>
                    </a:p>
                  </a:txBody>
                  <a:tcPr anchor="ctr">
                    <a:solidFill>
                      <a:schemeClr val="accent2">
                        <a:lumMod val="20000"/>
                        <a:lumOff val="80000"/>
                      </a:schemeClr>
                    </a:solidFill>
                  </a:tcPr>
                </a:tc>
                <a:tc>
                  <a:txBody>
                    <a:bodyPr/>
                    <a:lstStyle/>
                    <a:p>
                      <a:pPr algn="ctr"/>
                      <a:r>
                        <a:rPr kumimoji="1" lang="ja-JP" altLang="en-US" b="1"/>
                        <a:t>詳細</a:t>
                      </a:r>
                    </a:p>
                  </a:txBody>
                  <a:tcPr anchor="ctr">
                    <a:solidFill>
                      <a:schemeClr val="accent2">
                        <a:lumMod val="20000"/>
                        <a:lumOff val="80000"/>
                      </a:schemeClr>
                    </a:solidFill>
                  </a:tcPr>
                </a:tc>
                <a:extLst>
                  <a:ext uri="{0D108BD9-81ED-4DB2-BD59-A6C34878D82A}">
                    <a16:rowId xmlns:a16="http://schemas.microsoft.com/office/drawing/2014/main" val="829686074"/>
                  </a:ext>
                </a:extLst>
              </a:tr>
              <a:tr h="370840">
                <a:tc>
                  <a:txBody>
                    <a:bodyPr/>
                    <a:lstStyle/>
                    <a:p>
                      <a:pPr algn="ctr"/>
                      <a:r>
                        <a:rPr kumimoji="1" lang="ja-JP" altLang="en-US" b="1"/>
                        <a:t>１</a:t>
                      </a:r>
                    </a:p>
                  </a:txBody>
                  <a:tcPr anchor="ctr"/>
                </a:tc>
                <a:tc>
                  <a:txBody>
                    <a:bodyPr/>
                    <a:lstStyle/>
                    <a:p>
                      <a:pPr algn="ctr"/>
                      <a:r>
                        <a:rPr kumimoji="1" lang="ja-JP" altLang="en-US" b="1"/>
                        <a:t>基本コンセプト</a:t>
                      </a:r>
                    </a:p>
                  </a:txBody>
                  <a:tcPr anchor="ctr"/>
                </a:tc>
                <a:tc>
                  <a:txBody>
                    <a:bodyPr/>
                    <a:lstStyle/>
                    <a:p>
                      <a:pPr algn="ctr"/>
                      <a:r>
                        <a:rPr kumimoji="1" lang="ja-JP" altLang="en-US" b="1"/>
                        <a:t>何をどの様に売るか？どんな満足</a:t>
                      </a:r>
                    </a:p>
                  </a:txBody>
                  <a:tcPr anchor="ctr"/>
                </a:tc>
                <a:extLst>
                  <a:ext uri="{0D108BD9-81ED-4DB2-BD59-A6C34878D82A}">
                    <a16:rowId xmlns:a16="http://schemas.microsoft.com/office/drawing/2014/main" val="4163612143"/>
                  </a:ext>
                </a:extLst>
              </a:tr>
              <a:tr h="370840">
                <a:tc>
                  <a:txBody>
                    <a:bodyPr/>
                    <a:lstStyle/>
                    <a:p>
                      <a:pPr algn="ctr"/>
                      <a:r>
                        <a:rPr kumimoji="1" lang="ja-JP" altLang="en-US" b="1"/>
                        <a:t>２</a:t>
                      </a:r>
                    </a:p>
                  </a:txBody>
                  <a:tcPr anchor="ctr"/>
                </a:tc>
                <a:tc>
                  <a:txBody>
                    <a:bodyPr/>
                    <a:lstStyle/>
                    <a:p>
                      <a:pPr algn="ctr"/>
                      <a:r>
                        <a:rPr kumimoji="1" lang="ja-JP" altLang="en-US" b="1"/>
                        <a:t>差別化コンセプト</a:t>
                      </a:r>
                    </a:p>
                  </a:txBody>
                  <a:tcPr anchor="ctr"/>
                </a:tc>
                <a:tc>
                  <a:txBody>
                    <a:bodyPr/>
                    <a:lstStyle/>
                    <a:p>
                      <a:pPr algn="ctr"/>
                      <a:r>
                        <a:rPr kumimoji="1" lang="ja-JP" altLang="en-US" b="1"/>
                        <a:t>類似店との違い、独自の価値</a:t>
                      </a:r>
                    </a:p>
                  </a:txBody>
                  <a:tcPr anchor="ctr"/>
                </a:tc>
                <a:extLst>
                  <a:ext uri="{0D108BD9-81ED-4DB2-BD59-A6C34878D82A}">
                    <a16:rowId xmlns:a16="http://schemas.microsoft.com/office/drawing/2014/main" val="1877383189"/>
                  </a:ext>
                </a:extLst>
              </a:tr>
              <a:tr h="370840">
                <a:tc>
                  <a:txBody>
                    <a:bodyPr/>
                    <a:lstStyle/>
                    <a:p>
                      <a:pPr algn="ctr"/>
                      <a:r>
                        <a:rPr kumimoji="1" lang="ja-JP" altLang="en-US" b="1"/>
                        <a:t>３</a:t>
                      </a:r>
                    </a:p>
                  </a:txBody>
                  <a:tcPr anchor="ctr"/>
                </a:tc>
                <a:tc>
                  <a:txBody>
                    <a:bodyPr/>
                    <a:lstStyle/>
                    <a:p>
                      <a:pPr algn="ctr"/>
                      <a:r>
                        <a:rPr kumimoji="1" lang="ja-JP" altLang="en-US" b="1"/>
                        <a:t>商品コンセプト</a:t>
                      </a:r>
                    </a:p>
                  </a:txBody>
                  <a:tcPr anchor="ctr"/>
                </a:tc>
                <a:tc>
                  <a:txBody>
                    <a:bodyPr/>
                    <a:lstStyle/>
                    <a:p>
                      <a:pPr algn="ctr"/>
                      <a:r>
                        <a:rPr kumimoji="1" lang="ja-JP" altLang="en-US" b="1"/>
                        <a:t>メニュー関係</a:t>
                      </a:r>
                    </a:p>
                  </a:txBody>
                  <a:tcPr anchor="ctr"/>
                </a:tc>
                <a:extLst>
                  <a:ext uri="{0D108BD9-81ED-4DB2-BD59-A6C34878D82A}">
                    <a16:rowId xmlns:a16="http://schemas.microsoft.com/office/drawing/2014/main" val="2584591512"/>
                  </a:ext>
                </a:extLst>
              </a:tr>
              <a:tr h="370840">
                <a:tc>
                  <a:txBody>
                    <a:bodyPr/>
                    <a:lstStyle/>
                    <a:p>
                      <a:pPr algn="ctr"/>
                      <a:r>
                        <a:rPr kumimoji="1" lang="ja-JP" altLang="en-US" b="1"/>
                        <a:t>４</a:t>
                      </a:r>
                    </a:p>
                  </a:txBody>
                  <a:tcPr anchor="ctr"/>
                </a:tc>
                <a:tc>
                  <a:txBody>
                    <a:bodyPr/>
                    <a:lstStyle/>
                    <a:p>
                      <a:pPr algn="ctr"/>
                      <a:r>
                        <a:rPr kumimoji="1" lang="ja-JP" altLang="en-US" b="1"/>
                        <a:t>店舗コンセプト</a:t>
                      </a:r>
                    </a:p>
                  </a:txBody>
                  <a:tcPr anchor="ctr"/>
                </a:tc>
                <a:tc>
                  <a:txBody>
                    <a:bodyPr/>
                    <a:lstStyle/>
                    <a:p>
                      <a:pPr algn="ctr"/>
                      <a:r>
                        <a:rPr kumimoji="1" lang="ja-JP" altLang="en-US" b="1"/>
                        <a:t>店舗、内装、レイアウト関係</a:t>
                      </a:r>
                    </a:p>
                  </a:txBody>
                  <a:tcPr anchor="ctr"/>
                </a:tc>
                <a:extLst>
                  <a:ext uri="{0D108BD9-81ED-4DB2-BD59-A6C34878D82A}">
                    <a16:rowId xmlns:a16="http://schemas.microsoft.com/office/drawing/2014/main" val="1449365044"/>
                  </a:ext>
                </a:extLst>
              </a:tr>
              <a:tr h="370840">
                <a:tc>
                  <a:txBody>
                    <a:bodyPr/>
                    <a:lstStyle/>
                    <a:p>
                      <a:pPr algn="ctr"/>
                      <a:r>
                        <a:rPr kumimoji="1" lang="ja-JP" altLang="en-US" b="1"/>
                        <a:t>５</a:t>
                      </a:r>
                    </a:p>
                  </a:txBody>
                  <a:tcPr anchor="ctr"/>
                </a:tc>
                <a:tc>
                  <a:txBody>
                    <a:bodyPr/>
                    <a:lstStyle/>
                    <a:p>
                      <a:pPr algn="ctr"/>
                      <a:r>
                        <a:rPr kumimoji="1" lang="ja-JP" altLang="en-US" b="1"/>
                        <a:t>サービスコンセプト</a:t>
                      </a:r>
                    </a:p>
                  </a:txBody>
                  <a:tcPr anchor="ctr"/>
                </a:tc>
                <a:tc>
                  <a:txBody>
                    <a:bodyPr/>
                    <a:lstStyle/>
                    <a:p>
                      <a:pPr algn="ctr"/>
                      <a:r>
                        <a:rPr kumimoji="1" lang="ja-JP" altLang="en-US" b="1"/>
                        <a:t>接客関係</a:t>
                      </a:r>
                    </a:p>
                  </a:txBody>
                  <a:tcPr anchor="ctr"/>
                </a:tc>
                <a:extLst>
                  <a:ext uri="{0D108BD9-81ED-4DB2-BD59-A6C34878D82A}">
                    <a16:rowId xmlns:a16="http://schemas.microsoft.com/office/drawing/2014/main" val="309515402"/>
                  </a:ext>
                </a:extLst>
              </a:tr>
              <a:tr h="370840">
                <a:tc>
                  <a:txBody>
                    <a:bodyPr/>
                    <a:lstStyle/>
                    <a:p>
                      <a:pPr algn="ctr"/>
                      <a:r>
                        <a:rPr kumimoji="1" lang="ja-JP" altLang="en-US" b="1"/>
                        <a:t>６</a:t>
                      </a:r>
                    </a:p>
                  </a:txBody>
                  <a:tcPr anchor="ctr"/>
                </a:tc>
                <a:tc>
                  <a:txBody>
                    <a:bodyPr/>
                    <a:lstStyle/>
                    <a:p>
                      <a:pPr algn="ctr"/>
                      <a:r>
                        <a:rPr kumimoji="1" lang="ja-JP" altLang="en-US" b="1"/>
                        <a:t>販売促進コンセプト</a:t>
                      </a:r>
                    </a:p>
                  </a:txBody>
                  <a:tcPr anchor="ctr"/>
                </a:tc>
                <a:tc>
                  <a:txBody>
                    <a:bodyPr/>
                    <a:lstStyle/>
                    <a:p>
                      <a:pPr algn="ctr"/>
                      <a:r>
                        <a:rPr kumimoji="1" lang="ja-JP" altLang="en-US" b="1"/>
                        <a:t>売上の上げ方</a:t>
                      </a:r>
                    </a:p>
                  </a:txBody>
                  <a:tcPr anchor="ctr"/>
                </a:tc>
                <a:extLst>
                  <a:ext uri="{0D108BD9-81ED-4DB2-BD59-A6C34878D82A}">
                    <a16:rowId xmlns:a16="http://schemas.microsoft.com/office/drawing/2014/main" val="566109662"/>
                  </a:ext>
                </a:extLst>
              </a:tr>
              <a:tr h="370840">
                <a:tc>
                  <a:txBody>
                    <a:bodyPr/>
                    <a:lstStyle/>
                    <a:p>
                      <a:pPr algn="ctr"/>
                      <a:r>
                        <a:rPr kumimoji="1" lang="ja-JP" altLang="en-US" b="1"/>
                        <a:t>７</a:t>
                      </a:r>
                    </a:p>
                  </a:txBody>
                  <a:tcPr anchor="ctr"/>
                </a:tc>
                <a:tc>
                  <a:txBody>
                    <a:bodyPr/>
                    <a:lstStyle/>
                    <a:p>
                      <a:pPr algn="ctr"/>
                      <a:r>
                        <a:rPr kumimoji="1" lang="ja-JP" altLang="en-US" b="1"/>
                        <a:t>ターゲット</a:t>
                      </a:r>
                    </a:p>
                  </a:txBody>
                  <a:tcPr anchor="ctr"/>
                </a:tc>
                <a:tc>
                  <a:txBody>
                    <a:bodyPr/>
                    <a:lstStyle/>
                    <a:p>
                      <a:pPr algn="ctr"/>
                      <a:r>
                        <a:rPr kumimoji="1" lang="ja-JP" altLang="en-US" b="1"/>
                        <a:t>顧客</a:t>
                      </a:r>
                    </a:p>
                  </a:txBody>
                  <a:tcPr anchor="ctr"/>
                </a:tc>
                <a:extLst>
                  <a:ext uri="{0D108BD9-81ED-4DB2-BD59-A6C34878D82A}">
                    <a16:rowId xmlns:a16="http://schemas.microsoft.com/office/drawing/2014/main" val="2356431521"/>
                  </a:ext>
                </a:extLst>
              </a:tr>
              <a:tr h="370840">
                <a:tc>
                  <a:txBody>
                    <a:bodyPr/>
                    <a:lstStyle/>
                    <a:p>
                      <a:pPr algn="ctr"/>
                      <a:r>
                        <a:rPr kumimoji="1" lang="ja-JP" altLang="en-US" b="1"/>
                        <a:t>８</a:t>
                      </a:r>
                    </a:p>
                  </a:txBody>
                  <a:tcPr anchor="ctr"/>
                </a:tc>
                <a:tc>
                  <a:txBody>
                    <a:bodyPr/>
                    <a:lstStyle/>
                    <a:p>
                      <a:pPr algn="ctr"/>
                      <a:r>
                        <a:rPr kumimoji="1" lang="ja-JP" altLang="en-US" b="1"/>
                        <a:t>オーダーストーリー</a:t>
                      </a:r>
                    </a:p>
                  </a:txBody>
                  <a:tcPr anchor="ctr"/>
                </a:tc>
                <a:tc>
                  <a:txBody>
                    <a:bodyPr/>
                    <a:lstStyle/>
                    <a:p>
                      <a:pPr algn="ctr"/>
                      <a:r>
                        <a:rPr kumimoji="1" lang="ja-JP" altLang="en-US" b="1"/>
                        <a:t>オススメメニューラインナップ</a:t>
                      </a:r>
                    </a:p>
                  </a:txBody>
                  <a:tcPr anchor="ctr"/>
                </a:tc>
                <a:extLst>
                  <a:ext uri="{0D108BD9-81ED-4DB2-BD59-A6C34878D82A}">
                    <a16:rowId xmlns:a16="http://schemas.microsoft.com/office/drawing/2014/main" val="1989795876"/>
                  </a:ext>
                </a:extLst>
              </a:tr>
            </a:tbl>
          </a:graphicData>
        </a:graphic>
      </p:graphicFrame>
      <p:sp>
        <p:nvSpPr>
          <p:cNvPr id="8" name="テキスト ボックス 7">
            <a:extLst>
              <a:ext uri="{FF2B5EF4-FFF2-40B4-BE49-F238E27FC236}">
                <a16:creationId xmlns:a16="http://schemas.microsoft.com/office/drawing/2014/main" id="{DD350C07-5D9B-4246-8D28-694F8D6D00FC}"/>
              </a:ext>
            </a:extLst>
          </p:cNvPr>
          <p:cNvSpPr txBox="1"/>
          <p:nvPr/>
        </p:nvSpPr>
        <p:spPr>
          <a:xfrm>
            <a:off x="663880" y="1085260"/>
            <a:ext cx="3908120" cy="369332"/>
          </a:xfrm>
          <a:prstGeom prst="rect">
            <a:avLst/>
          </a:prstGeom>
          <a:noFill/>
        </p:spPr>
        <p:txBody>
          <a:bodyPr wrap="square" rtlCol="0">
            <a:spAutoFit/>
          </a:bodyPr>
          <a:lstStyle/>
          <a:p>
            <a:r>
              <a:rPr kumimoji="1" lang="ja-JP" altLang="en-US" b="1"/>
              <a:t>業態コンセプト８ステップ</a:t>
            </a:r>
          </a:p>
        </p:txBody>
      </p:sp>
    </p:spTree>
    <p:extLst>
      <p:ext uri="{BB962C8B-B14F-4D97-AF65-F5344CB8AC3E}">
        <p14:creationId xmlns:p14="http://schemas.microsoft.com/office/powerpoint/2010/main" val="1380220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AF986FA-2064-CD40-BA46-ECC5D0B4F73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48626" y="0"/>
            <a:ext cx="2646596" cy="742804"/>
          </a:xfrm>
          <a:prstGeom prst="rect">
            <a:avLst/>
          </a:prstGeom>
        </p:spPr>
      </p:pic>
      <p:sp>
        <p:nvSpPr>
          <p:cNvPr id="10" name="正方形/長方形 9">
            <a:extLst>
              <a:ext uri="{FF2B5EF4-FFF2-40B4-BE49-F238E27FC236}">
                <a16:creationId xmlns:a16="http://schemas.microsoft.com/office/drawing/2014/main" id="{9D7AB86E-B8C2-5048-8C7C-BB120D35B133}"/>
              </a:ext>
            </a:extLst>
          </p:cNvPr>
          <p:cNvSpPr/>
          <p:nvPr/>
        </p:nvSpPr>
        <p:spPr>
          <a:xfrm>
            <a:off x="0" y="6639102"/>
            <a:ext cx="9144000" cy="218897"/>
          </a:xfrm>
          <a:prstGeom prst="rect">
            <a:avLst/>
          </a:prstGeom>
          <a:solidFill>
            <a:srgbClr val="BF0C11"/>
          </a:solidFill>
        </p:spPr>
        <p:style>
          <a:lnRef idx="0">
            <a:schemeClr val="accent2"/>
          </a:lnRef>
          <a:fillRef idx="3">
            <a:schemeClr val="accent2"/>
          </a:fillRef>
          <a:effectRef idx="3">
            <a:schemeClr val="accent2"/>
          </a:effectRef>
          <a:fontRef idx="minor">
            <a:schemeClr val="lt1"/>
          </a:fontRef>
        </p:style>
        <p:txBody>
          <a:bodyPr rtlCol="0" anchor="ctr"/>
          <a:lstStyle/>
          <a:p>
            <a:r>
              <a:rPr lang="en-US" altLang="ja-JP" sz="1000" dirty="0">
                <a:solidFill>
                  <a:schemeClr val="bg1"/>
                </a:solidFill>
              </a:rPr>
              <a:t>Copyright(C) </a:t>
            </a:r>
            <a:r>
              <a:rPr lang="ja-JP" altLang="en-US" sz="1000">
                <a:solidFill>
                  <a:schemeClr val="bg1"/>
                </a:solidFill>
              </a:rPr>
              <a:t>株式会社エフワンコンサルティング </a:t>
            </a:r>
            <a:r>
              <a:rPr lang="en-US" altLang="ja-JP" sz="1000" dirty="0">
                <a:solidFill>
                  <a:schemeClr val="bg1"/>
                </a:solidFill>
              </a:rPr>
              <a:t>All rights reserved.</a:t>
            </a:r>
            <a:r>
              <a:rPr lang="en-US" altLang="ja-JP" sz="1000" dirty="0">
                <a:solidFill>
                  <a:schemeClr val="bg1">
                    <a:lumMod val="50000"/>
                  </a:schemeClr>
                </a:solidFill>
              </a:rPr>
              <a:t> </a:t>
            </a:r>
            <a:endParaRPr lang="ja-JP" altLang="en-US" sz="1000" dirty="0">
              <a:solidFill>
                <a:schemeClr val="bg1">
                  <a:lumMod val="50000"/>
                </a:schemeClr>
              </a:solidFill>
            </a:endParaRPr>
          </a:p>
        </p:txBody>
      </p:sp>
      <p:sp>
        <p:nvSpPr>
          <p:cNvPr id="2" name="正方形/長方形 1">
            <a:extLst>
              <a:ext uri="{FF2B5EF4-FFF2-40B4-BE49-F238E27FC236}">
                <a16:creationId xmlns:a16="http://schemas.microsoft.com/office/drawing/2014/main" id="{C4DAA4EB-649E-FB4C-B520-D98435688AF3}"/>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pic>
        <p:nvPicPr>
          <p:cNvPr id="5" name="図 4">
            <a:extLst>
              <a:ext uri="{FF2B5EF4-FFF2-40B4-BE49-F238E27FC236}">
                <a16:creationId xmlns:a16="http://schemas.microsoft.com/office/drawing/2014/main" id="{F90AFE79-6A12-CD40-A886-E1B10A647C31}"/>
              </a:ext>
            </a:extLst>
          </p:cNvPr>
          <p:cNvPicPr>
            <a:picLocks noChangeAspect="1"/>
          </p:cNvPicPr>
          <p:nvPr/>
        </p:nvPicPr>
        <p:blipFill>
          <a:blip r:embed="rId4"/>
          <a:stretch>
            <a:fillRect/>
          </a:stretch>
        </p:blipFill>
        <p:spPr>
          <a:xfrm>
            <a:off x="5579304" y="4109353"/>
            <a:ext cx="3473068" cy="1899334"/>
          </a:xfrm>
          <a:prstGeom prst="rect">
            <a:avLst/>
          </a:prstGeom>
        </p:spPr>
      </p:pic>
      <p:sp>
        <p:nvSpPr>
          <p:cNvPr id="6" name="テキスト ボックス 5">
            <a:extLst>
              <a:ext uri="{FF2B5EF4-FFF2-40B4-BE49-F238E27FC236}">
                <a16:creationId xmlns:a16="http://schemas.microsoft.com/office/drawing/2014/main" id="{4EF50812-1B30-0540-8B66-2C49B72D32AE}"/>
              </a:ext>
            </a:extLst>
          </p:cNvPr>
          <p:cNvSpPr txBox="1"/>
          <p:nvPr/>
        </p:nvSpPr>
        <p:spPr>
          <a:xfrm>
            <a:off x="150312" y="125260"/>
            <a:ext cx="3432132" cy="307777"/>
          </a:xfrm>
          <a:prstGeom prst="rect">
            <a:avLst/>
          </a:prstGeom>
          <a:noFill/>
        </p:spPr>
        <p:txBody>
          <a:bodyPr wrap="square" rtlCol="0">
            <a:spAutoFit/>
          </a:bodyPr>
          <a:lstStyle/>
          <a:p>
            <a:r>
              <a:rPr kumimoji="1" lang="en-US" altLang="ja-JP" sz="1400" b="1" dirty="0"/>
              <a:t>STEP</a:t>
            </a:r>
            <a:r>
              <a:rPr kumimoji="1" lang="ja-JP" altLang="en-US" sz="1400" b="1"/>
              <a:t>２−３業態コンセプト８ステップ</a:t>
            </a:r>
          </a:p>
        </p:txBody>
      </p:sp>
      <p:sp>
        <p:nvSpPr>
          <p:cNvPr id="3" name="テキスト ボックス 2">
            <a:extLst>
              <a:ext uri="{FF2B5EF4-FFF2-40B4-BE49-F238E27FC236}">
                <a16:creationId xmlns:a16="http://schemas.microsoft.com/office/drawing/2014/main" id="{D1DD7BC1-DC74-9342-A6EA-9818F767BEC1}"/>
              </a:ext>
            </a:extLst>
          </p:cNvPr>
          <p:cNvSpPr txBox="1"/>
          <p:nvPr/>
        </p:nvSpPr>
        <p:spPr>
          <a:xfrm>
            <a:off x="250521" y="588723"/>
            <a:ext cx="1640909"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nchor="ctr">
            <a:spAutoFit/>
          </a:bodyPr>
          <a:lstStyle/>
          <a:p>
            <a:pPr algn="ctr"/>
            <a:r>
              <a:rPr kumimoji="1" lang="en-US" altLang="ja-JP" sz="2400" b="1" dirty="0"/>
              <a:t>WORK</a:t>
            </a:r>
            <a:endParaRPr kumimoji="1" lang="ja-JP" altLang="en-US" sz="2400" b="1"/>
          </a:p>
        </p:txBody>
      </p:sp>
      <p:sp>
        <p:nvSpPr>
          <p:cNvPr id="7" name="テキスト ボックス 6">
            <a:extLst>
              <a:ext uri="{FF2B5EF4-FFF2-40B4-BE49-F238E27FC236}">
                <a16:creationId xmlns:a16="http://schemas.microsoft.com/office/drawing/2014/main" id="{B2FDF5D3-F64A-7043-9E8C-6968D393C5F0}"/>
              </a:ext>
            </a:extLst>
          </p:cNvPr>
          <p:cNvSpPr txBox="1"/>
          <p:nvPr/>
        </p:nvSpPr>
        <p:spPr>
          <a:xfrm>
            <a:off x="889349" y="1419193"/>
            <a:ext cx="3557392" cy="523220"/>
          </a:xfrm>
          <a:prstGeom prst="rect">
            <a:avLst/>
          </a:prstGeom>
          <a:noFill/>
        </p:spPr>
        <p:txBody>
          <a:bodyPr wrap="square" rtlCol="0">
            <a:spAutoFit/>
          </a:bodyPr>
          <a:lstStyle/>
          <a:p>
            <a:r>
              <a:rPr kumimoji="1" lang="ja-JP" altLang="en-US" sz="2800" b="1"/>
              <a:t>１、基本コンセプト</a:t>
            </a:r>
          </a:p>
        </p:txBody>
      </p:sp>
      <p:sp>
        <p:nvSpPr>
          <p:cNvPr id="8" name="テキスト ボックス 7">
            <a:extLst>
              <a:ext uri="{FF2B5EF4-FFF2-40B4-BE49-F238E27FC236}">
                <a16:creationId xmlns:a16="http://schemas.microsoft.com/office/drawing/2014/main" id="{158DD050-B91A-BE4C-A21E-0B8482394B24}"/>
              </a:ext>
            </a:extLst>
          </p:cNvPr>
          <p:cNvSpPr txBox="1"/>
          <p:nvPr/>
        </p:nvSpPr>
        <p:spPr>
          <a:xfrm>
            <a:off x="1070975" y="2192055"/>
            <a:ext cx="7283885" cy="147732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a:t>・何を、どの様に売るお店か？</a:t>
            </a:r>
            <a:endParaRPr kumimoji="1" lang="en-US" altLang="ja-JP" dirty="0"/>
          </a:p>
          <a:p>
            <a:endParaRPr lang="en-US" altLang="ja-JP" dirty="0"/>
          </a:p>
          <a:p>
            <a:r>
              <a:rPr kumimoji="1" lang="ja-JP" altLang="en-US"/>
              <a:t>・ターゲット＊独自資産＊ベネフィット</a:t>
            </a:r>
            <a:endParaRPr kumimoji="1" lang="en-US" altLang="ja-JP" dirty="0"/>
          </a:p>
          <a:p>
            <a:endParaRPr lang="en-US" altLang="ja-JP" dirty="0"/>
          </a:p>
          <a:p>
            <a:r>
              <a:rPr kumimoji="1" lang="ja-JP" altLang="en-US"/>
              <a:t>・ビジネス的な視点、展開方法、メニューなどに特殊な観点がある</a:t>
            </a:r>
          </a:p>
        </p:txBody>
      </p:sp>
      <p:sp>
        <p:nvSpPr>
          <p:cNvPr id="9" name="テキスト ボックス 8">
            <a:extLst>
              <a:ext uri="{FF2B5EF4-FFF2-40B4-BE49-F238E27FC236}">
                <a16:creationId xmlns:a16="http://schemas.microsoft.com/office/drawing/2014/main" id="{904596EF-A8DD-1E40-B9C4-132944F3A38E}"/>
              </a:ext>
            </a:extLst>
          </p:cNvPr>
          <p:cNvSpPr txBox="1"/>
          <p:nvPr/>
        </p:nvSpPr>
        <p:spPr>
          <a:xfrm>
            <a:off x="726510" y="4416937"/>
            <a:ext cx="5348613" cy="1200329"/>
          </a:xfrm>
          <a:prstGeom prst="rect">
            <a:avLst/>
          </a:prstGeom>
          <a:noFill/>
        </p:spPr>
        <p:txBody>
          <a:bodyPr wrap="square" rtlCol="0">
            <a:spAutoFit/>
          </a:bodyPr>
          <a:lstStyle/>
          <a:p>
            <a:r>
              <a:rPr kumimoji="1" lang="ja-JP" altLang="en-US" b="1"/>
              <a:t>＊上記の視点で</a:t>
            </a:r>
            <a:endParaRPr kumimoji="1" lang="en-US" altLang="ja-JP" b="1" dirty="0"/>
          </a:p>
          <a:p>
            <a:endParaRPr lang="en-US" altLang="ja-JP" b="1" dirty="0"/>
          </a:p>
          <a:p>
            <a:r>
              <a:rPr kumimoji="1" lang="ja-JP" altLang="en-US" b="1"/>
              <a:t>お客様に満足を売れ、競合点に勝てるお店である</a:t>
            </a:r>
            <a:endParaRPr kumimoji="1" lang="en-US" altLang="ja-JP" b="1" dirty="0"/>
          </a:p>
          <a:p>
            <a:r>
              <a:rPr lang="ja-JP" altLang="en-US" b="1"/>
              <a:t>事をイメージし、</a:t>
            </a:r>
            <a:r>
              <a:rPr lang="en-US" altLang="ja-JP" b="1" dirty="0"/>
              <a:t>3〜</a:t>
            </a:r>
            <a:r>
              <a:rPr lang="ja-JP" altLang="en-US" b="1"/>
              <a:t>５点の箇条書き等でまとめる</a:t>
            </a:r>
            <a:endParaRPr kumimoji="1" lang="ja-JP" altLang="en-US" b="1"/>
          </a:p>
        </p:txBody>
      </p:sp>
    </p:spTree>
    <p:extLst>
      <p:ext uri="{BB962C8B-B14F-4D97-AF65-F5344CB8AC3E}">
        <p14:creationId xmlns:p14="http://schemas.microsoft.com/office/powerpoint/2010/main" val="4059615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AF986FA-2064-CD40-BA46-ECC5D0B4F73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48626" y="0"/>
            <a:ext cx="2646596" cy="742804"/>
          </a:xfrm>
          <a:prstGeom prst="rect">
            <a:avLst/>
          </a:prstGeom>
        </p:spPr>
      </p:pic>
      <p:sp>
        <p:nvSpPr>
          <p:cNvPr id="10" name="正方形/長方形 9">
            <a:extLst>
              <a:ext uri="{FF2B5EF4-FFF2-40B4-BE49-F238E27FC236}">
                <a16:creationId xmlns:a16="http://schemas.microsoft.com/office/drawing/2014/main" id="{9D7AB86E-B8C2-5048-8C7C-BB120D35B133}"/>
              </a:ext>
            </a:extLst>
          </p:cNvPr>
          <p:cNvSpPr/>
          <p:nvPr/>
        </p:nvSpPr>
        <p:spPr>
          <a:xfrm>
            <a:off x="0" y="6639102"/>
            <a:ext cx="9144000" cy="218897"/>
          </a:xfrm>
          <a:prstGeom prst="rect">
            <a:avLst/>
          </a:prstGeom>
          <a:solidFill>
            <a:srgbClr val="BF0C11"/>
          </a:solidFill>
        </p:spPr>
        <p:style>
          <a:lnRef idx="0">
            <a:schemeClr val="accent2"/>
          </a:lnRef>
          <a:fillRef idx="3">
            <a:schemeClr val="accent2"/>
          </a:fillRef>
          <a:effectRef idx="3">
            <a:schemeClr val="accent2"/>
          </a:effectRef>
          <a:fontRef idx="minor">
            <a:schemeClr val="lt1"/>
          </a:fontRef>
        </p:style>
        <p:txBody>
          <a:bodyPr rtlCol="0" anchor="ctr"/>
          <a:lstStyle/>
          <a:p>
            <a:r>
              <a:rPr lang="en-US" altLang="ja-JP" sz="1000" dirty="0">
                <a:solidFill>
                  <a:schemeClr val="bg1"/>
                </a:solidFill>
              </a:rPr>
              <a:t>Copyright(C) </a:t>
            </a:r>
            <a:r>
              <a:rPr lang="ja-JP" altLang="en-US" sz="1000">
                <a:solidFill>
                  <a:schemeClr val="bg1"/>
                </a:solidFill>
              </a:rPr>
              <a:t>株式会社エフワンコンサルティング </a:t>
            </a:r>
            <a:r>
              <a:rPr lang="en-US" altLang="ja-JP" sz="1000" dirty="0">
                <a:solidFill>
                  <a:schemeClr val="bg1"/>
                </a:solidFill>
              </a:rPr>
              <a:t>All rights reserved.</a:t>
            </a:r>
            <a:r>
              <a:rPr lang="en-US" altLang="ja-JP" sz="1000" dirty="0">
                <a:solidFill>
                  <a:schemeClr val="bg1">
                    <a:lumMod val="50000"/>
                  </a:schemeClr>
                </a:solidFill>
              </a:rPr>
              <a:t> </a:t>
            </a:r>
            <a:endParaRPr lang="ja-JP" altLang="en-US" sz="1000" dirty="0">
              <a:solidFill>
                <a:schemeClr val="bg1">
                  <a:lumMod val="50000"/>
                </a:schemeClr>
              </a:solidFill>
            </a:endParaRPr>
          </a:p>
        </p:txBody>
      </p:sp>
      <p:sp>
        <p:nvSpPr>
          <p:cNvPr id="2" name="正方形/長方形 1">
            <a:extLst>
              <a:ext uri="{FF2B5EF4-FFF2-40B4-BE49-F238E27FC236}">
                <a16:creationId xmlns:a16="http://schemas.microsoft.com/office/drawing/2014/main" id="{C4DAA4EB-649E-FB4C-B520-D98435688AF3}"/>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pic>
        <p:nvPicPr>
          <p:cNvPr id="5" name="図 4">
            <a:extLst>
              <a:ext uri="{FF2B5EF4-FFF2-40B4-BE49-F238E27FC236}">
                <a16:creationId xmlns:a16="http://schemas.microsoft.com/office/drawing/2014/main" id="{F90AFE79-6A12-CD40-A886-E1B10A647C31}"/>
              </a:ext>
            </a:extLst>
          </p:cNvPr>
          <p:cNvPicPr>
            <a:picLocks noChangeAspect="1"/>
          </p:cNvPicPr>
          <p:nvPr/>
        </p:nvPicPr>
        <p:blipFill>
          <a:blip r:embed="rId4"/>
          <a:stretch>
            <a:fillRect/>
          </a:stretch>
        </p:blipFill>
        <p:spPr>
          <a:xfrm>
            <a:off x="7467600" y="5142015"/>
            <a:ext cx="1584772" cy="866672"/>
          </a:xfrm>
          <a:prstGeom prst="rect">
            <a:avLst/>
          </a:prstGeom>
        </p:spPr>
      </p:pic>
      <p:sp>
        <p:nvSpPr>
          <p:cNvPr id="6" name="テキスト ボックス 5">
            <a:extLst>
              <a:ext uri="{FF2B5EF4-FFF2-40B4-BE49-F238E27FC236}">
                <a16:creationId xmlns:a16="http://schemas.microsoft.com/office/drawing/2014/main" id="{4EF50812-1B30-0540-8B66-2C49B72D32AE}"/>
              </a:ext>
            </a:extLst>
          </p:cNvPr>
          <p:cNvSpPr txBox="1"/>
          <p:nvPr/>
        </p:nvSpPr>
        <p:spPr>
          <a:xfrm>
            <a:off x="150312" y="125260"/>
            <a:ext cx="3432132" cy="307777"/>
          </a:xfrm>
          <a:prstGeom prst="rect">
            <a:avLst/>
          </a:prstGeom>
          <a:noFill/>
        </p:spPr>
        <p:txBody>
          <a:bodyPr wrap="square" rtlCol="0">
            <a:spAutoFit/>
          </a:bodyPr>
          <a:lstStyle/>
          <a:p>
            <a:r>
              <a:rPr kumimoji="1" lang="en-US" altLang="ja-JP" sz="1400" b="1" dirty="0"/>
              <a:t>STEP</a:t>
            </a:r>
            <a:r>
              <a:rPr kumimoji="1" lang="ja-JP" altLang="en-US" sz="1400" b="1"/>
              <a:t>２−３業態コンセプト８ステップ</a:t>
            </a:r>
          </a:p>
        </p:txBody>
      </p:sp>
      <p:sp>
        <p:nvSpPr>
          <p:cNvPr id="3" name="テキスト ボックス 2">
            <a:extLst>
              <a:ext uri="{FF2B5EF4-FFF2-40B4-BE49-F238E27FC236}">
                <a16:creationId xmlns:a16="http://schemas.microsoft.com/office/drawing/2014/main" id="{D1DD7BC1-DC74-9342-A6EA-9818F767BEC1}"/>
              </a:ext>
            </a:extLst>
          </p:cNvPr>
          <p:cNvSpPr txBox="1"/>
          <p:nvPr/>
        </p:nvSpPr>
        <p:spPr>
          <a:xfrm>
            <a:off x="250521" y="588723"/>
            <a:ext cx="1640909"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nchor="ctr">
            <a:spAutoFit/>
          </a:bodyPr>
          <a:lstStyle/>
          <a:p>
            <a:pPr algn="ctr"/>
            <a:r>
              <a:rPr kumimoji="1" lang="en-US" altLang="ja-JP" sz="2400" b="1" dirty="0"/>
              <a:t>WORK</a:t>
            </a:r>
            <a:endParaRPr kumimoji="1" lang="ja-JP" altLang="en-US" sz="2400" b="1"/>
          </a:p>
        </p:txBody>
      </p:sp>
      <p:sp>
        <p:nvSpPr>
          <p:cNvPr id="7" name="テキスト ボックス 6">
            <a:extLst>
              <a:ext uri="{FF2B5EF4-FFF2-40B4-BE49-F238E27FC236}">
                <a16:creationId xmlns:a16="http://schemas.microsoft.com/office/drawing/2014/main" id="{B2FDF5D3-F64A-7043-9E8C-6968D393C5F0}"/>
              </a:ext>
            </a:extLst>
          </p:cNvPr>
          <p:cNvSpPr txBox="1"/>
          <p:nvPr/>
        </p:nvSpPr>
        <p:spPr>
          <a:xfrm>
            <a:off x="507304" y="1157917"/>
            <a:ext cx="3557392" cy="400110"/>
          </a:xfrm>
          <a:prstGeom prst="rect">
            <a:avLst/>
          </a:prstGeom>
          <a:noFill/>
        </p:spPr>
        <p:txBody>
          <a:bodyPr wrap="square" rtlCol="0">
            <a:spAutoFit/>
          </a:bodyPr>
          <a:lstStyle/>
          <a:p>
            <a:r>
              <a:rPr kumimoji="1" lang="ja-JP" altLang="en-US" sz="2000" b="1"/>
              <a:t>１、基本コンセプト</a:t>
            </a:r>
          </a:p>
        </p:txBody>
      </p:sp>
      <p:pic>
        <p:nvPicPr>
          <p:cNvPr id="13" name="図 12">
            <a:extLst>
              <a:ext uri="{FF2B5EF4-FFF2-40B4-BE49-F238E27FC236}">
                <a16:creationId xmlns:a16="http://schemas.microsoft.com/office/drawing/2014/main" id="{C15B8F5D-07E2-564D-8362-09340F1633F2}"/>
              </a:ext>
            </a:extLst>
          </p:cNvPr>
          <p:cNvPicPr>
            <a:picLocks noChangeAspect="1"/>
          </p:cNvPicPr>
          <p:nvPr/>
        </p:nvPicPr>
        <p:blipFill>
          <a:blip r:embed="rId5"/>
          <a:stretch>
            <a:fillRect/>
          </a:stretch>
        </p:blipFill>
        <p:spPr>
          <a:xfrm>
            <a:off x="373229" y="1620105"/>
            <a:ext cx="7382933" cy="4728616"/>
          </a:xfrm>
          <a:prstGeom prst="rect">
            <a:avLst/>
          </a:prstGeom>
        </p:spPr>
      </p:pic>
    </p:spTree>
    <p:extLst>
      <p:ext uri="{BB962C8B-B14F-4D97-AF65-F5344CB8AC3E}">
        <p14:creationId xmlns:p14="http://schemas.microsoft.com/office/powerpoint/2010/main" val="1959241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AF986FA-2064-CD40-BA46-ECC5D0B4F7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8626" y="0"/>
            <a:ext cx="2646596" cy="742804"/>
          </a:xfrm>
          <a:prstGeom prst="rect">
            <a:avLst/>
          </a:prstGeom>
        </p:spPr>
      </p:pic>
      <p:sp>
        <p:nvSpPr>
          <p:cNvPr id="10" name="正方形/長方形 9">
            <a:extLst>
              <a:ext uri="{FF2B5EF4-FFF2-40B4-BE49-F238E27FC236}">
                <a16:creationId xmlns:a16="http://schemas.microsoft.com/office/drawing/2014/main" id="{9D7AB86E-B8C2-5048-8C7C-BB120D35B133}"/>
              </a:ext>
            </a:extLst>
          </p:cNvPr>
          <p:cNvSpPr/>
          <p:nvPr/>
        </p:nvSpPr>
        <p:spPr>
          <a:xfrm>
            <a:off x="0" y="6639102"/>
            <a:ext cx="9144000" cy="218897"/>
          </a:xfrm>
          <a:prstGeom prst="rect">
            <a:avLst/>
          </a:prstGeom>
          <a:solidFill>
            <a:srgbClr val="BF0C11"/>
          </a:solidFill>
        </p:spPr>
        <p:style>
          <a:lnRef idx="0">
            <a:schemeClr val="accent2"/>
          </a:lnRef>
          <a:fillRef idx="3">
            <a:schemeClr val="accent2"/>
          </a:fillRef>
          <a:effectRef idx="3">
            <a:schemeClr val="accent2"/>
          </a:effectRef>
          <a:fontRef idx="minor">
            <a:schemeClr val="lt1"/>
          </a:fontRef>
        </p:style>
        <p:txBody>
          <a:bodyPr rtlCol="0" anchor="ctr"/>
          <a:lstStyle/>
          <a:p>
            <a:r>
              <a:rPr lang="en-US" altLang="ja-JP" sz="1000" dirty="0">
                <a:solidFill>
                  <a:schemeClr val="bg1"/>
                </a:solidFill>
              </a:rPr>
              <a:t>Copyright(C) </a:t>
            </a:r>
            <a:r>
              <a:rPr lang="ja-JP" altLang="en-US" sz="1000">
                <a:solidFill>
                  <a:schemeClr val="bg1"/>
                </a:solidFill>
              </a:rPr>
              <a:t>株式会社エフワンコンサルティング </a:t>
            </a:r>
            <a:r>
              <a:rPr lang="en-US" altLang="ja-JP" sz="1000" dirty="0">
                <a:solidFill>
                  <a:schemeClr val="bg1"/>
                </a:solidFill>
              </a:rPr>
              <a:t>All rights reserved.</a:t>
            </a:r>
            <a:r>
              <a:rPr lang="en-US" altLang="ja-JP" sz="1000" dirty="0">
                <a:solidFill>
                  <a:schemeClr val="bg1">
                    <a:lumMod val="50000"/>
                  </a:schemeClr>
                </a:solidFill>
              </a:rPr>
              <a:t> </a:t>
            </a:r>
            <a:endParaRPr lang="ja-JP" altLang="en-US" sz="1000" dirty="0">
              <a:solidFill>
                <a:schemeClr val="bg1">
                  <a:lumMod val="50000"/>
                </a:schemeClr>
              </a:solidFill>
            </a:endParaRPr>
          </a:p>
        </p:txBody>
      </p:sp>
      <p:sp>
        <p:nvSpPr>
          <p:cNvPr id="2" name="正方形/長方形 1">
            <a:extLst>
              <a:ext uri="{FF2B5EF4-FFF2-40B4-BE49-F238E27FC236}">
                <a16:creationId xmlns:a16="http://schemas.microsoft.com/office/drawing/2014/main" id="{C4DAA4EB-649E-FB4C-B520-D98435688AF3}"/>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pic>
        <p:nvPicPr>
          <p:cNvPr id="5" name="図 4">
            <a:extLst>
              <a:ext uri="{FF2B5EF4-FFF2-40B4-BE49-F238E27FC236}">
                <a16:creationId xmlns:a16="http://schemas.microsoft.com/office/drawing/2014/main" id="{5AAC6C0D-1B37-5E43-A547-3012CE336588}"/>
              </a:ext>
            </a:extLst>
          </p:cNvPr>
          <p:cNvPicPr>
            <a:picLocks noChangeAspect="1"/>
          </p:cNvPicPr>
          <p:nvPr/>
        </p:nvPicPr>
        <p:blipFill>
          <a:blip r:embed="rId3"/>
          <a:stretch>
            <a:fillRect/>
          </a:stretch>
        </p:blipFill>
        <p:spPr>
          <a:xfrm>
            <a:off x="5579304" y="4109353"/>
            <a:ext cx="3473068" cy="1899334"/>
          </a:xfrm>
          <a:prstGeom prst="rect">
            <a:avLst/>
          </a:prstGeom>
        </p:spPr>
      </p:pic>
      <p:sp>
        <p:nvSpPr>
          <p:cNvPr id="7" name="テキスト ボックス 6">
            <a:extLst>
              <a:ext uri="{FF2B5EF4-FFF2-40B4-BE49-F238E27FC236}">
                <a16:creationId xmlns:a16="http://schemas.microsoft.com/office/drawing/2014/main" id="{AB63FA90-3D91-9B4C-8C74-86D66CF1B681}"/>
              </a:ext>
            </a:extLst>
          </p:cNvPr>
          <p:cNvSpPr txBox="1"/>
          <p:nvPr/>
        </p:nvSpPr>
        <p:spPr>
          <a:xfrm>
            <a:off x="150312" y="125260"/>
            <a:ext cx="3432132" cy="307777"/>
          </a:xfrm>
          <a:prstGeom prst="rect">
            <a:avLst/>
          </a:prstGeom>
          <a:noFill/>
        </p:spPr>
        <p:txBody>
          <a:bodyPr wrap="square" rtlCol="0">
            <a:spAutoFit/>
          </a:bodyPr>
          <a:lstStyle/>
          <a:p>
            <a:r>
              <a:rPr kumimoji="1" lang="en-US" altLang="ja-JP" sz="1400" b="1" dirty="0"/>
              <a:t>STEP</a:t>
            </a:r>
            <a:r>
              <a:rPr kumimoji="1" lang="ja-JP" altLang="en-US" sz="1400" b="1"/>
              <a:t>２−３業態コンセプト８ステップ</a:t>
            </a:r>
          </a:p>
        </p:txBody>
      </p:sp>
      <p:sp>
        <p:nvSpPr>
          <p:cNvPr id="6" name="テキスト ボックス 5">
            <a:extLst>
              <a:ext uri="{FF2B5EF4-FFF2-40B4-BE49-F238E27FC236}">
                <a16:creationId xmlns:a16="http://schemas.microsoft.com/office/drawing/2014/main" id="{5A16E631-A37C-A24F-A09E-C010FA3E7475}"/>
              </a:ext>
            </a:extLst>
          </p:cNvPr>
          <p:cNvSpPr txBox="1"/>
          <p:nvPr/>
        </p:nvSpPr>
        <p:spPr>
          <a:xfrm>
            <a:off x="601249" y="1089764"/>
            <a:ext cx="4978055" cy="523220"/>
          </a:xfrm>
          <a:prstGeom prst="rect">
            <a:avLst/>
          </a:prstGeom>
          <a:noFill/>
        </p:spPr>
        <p:txBody>
          <a:bodyPr wrap="square" rtlCol="0">
            <a:spAutoFit/>
          </a:bodyPr>
          <a:lstStyle/>
          <a:p>
            <a:r>
              <a:rPr kumimoji="1" lang="ja-JP" altLang="en-US" sz="2800" b="1"/>
              <a:t>１、基本コンセプトの事例</a:t>
            </a:r>
          </a:p>
        </p:txBody>
      </p:sp>
      <p:sp>
        <p:nvSpPr>
          <p:cNvPr id="8" name="テキスト ボックス 7">
            <a:extLst>
              <a:ext uri="{FF2B5EF4-FFF2-40B4-BE49-F238E27FC236}">
                <a16:creationId xmlns:a16="http://schemas.microsoft.com/office/drawing/2014/main" id="{D282085A-DC73-644A-9820-6DB13343ED0F}"/>
              </a:ext>
            </a:extLst>
          </p:cNvPr>
          <p:cNvSpPr txBox="1"/>
          <p:nvPr/>
        </p:nvSpPr>
        <p:spPr>
          <a:xfrm>
            <a:off x="601249" y="1954060"/>
            <a:ext cx="8016658" cy="2585323"/>
          </a:xfrm>
          <a:prstGeom prst="rect">
            <a:avLst/>
          </a:prstGeom>
          <a:noFill/>
          <a:ln>
            <a:solidFill>
              <a:srgbClr val="C00000"/>
            </a:solidFill>
          </a:ln>
        </p:spPr>
        <p:txBody>
          <a:bodyPr wrap="square" rtlCol="0">
            <a:spAutoFit/>
          </a:bodyPr>
          <a:lstStyle/>
          <a:p>
            <a:r>
              <a:rPr kumimoji="1" lang="ja-JP" altLang="en-US" b="1"/>
              <a:t>・仕事帰りにさくっと１時間</a:t>
            </a:r>
            <a:r>
              <a:rPr kumimoji="1" lang="en-US" altLang="ja-JP" b="1" dirty="0"/>
              <a:t>1500</a:t>
            </a:r>
            <a:r>
              <a:rPr kumimoji="1" lang="ja-JP" altLang="en-US" b="1"/>
              <a:t>円で明日への活力を得る餃子専門店</a:t>
            </a:r>
            <a:endParaRPr kumimoji="1" lang="en-US" altLang="ja-JP" b="1" dirty="0"/>
          </a:p>
          <a:p>
            <a:endParaRPr lang="en-US" altLang="ja-JP" b="1" dirty="0"/>
          </a:p>
          <a:p>
            <a:r>
              <a:rPr kumimoji="1" lang="ja-JP" altLang="en-US" b="1"/>
              <a:t>・圧倒的大ぶり新鮮な国産ホルモンを居酒屋的に気軽に行けるホルモン店</a:t>
            </a:r>
            <a:endParaRPr kumimoji="1" lang="en-US" altLang="ja-JP" b="1" dirty="0"/>
          </a:p>
          <a:p>
            <a:endParaRPr lang="en-US" altLang="ja-JP" b="1" dirty="0"/>
          </a:p>
          <a:p>
            <a:r>
              <a:rPr kumimoji="1" lang="ja-JP" altLang="en-US" b="1"/>
              <a:t>・小規模、少メニュー、少人員で３店舗ユニット展開を行う〇〇専門店</a:t>
            </a:r>
            <a:endParaRPr kumimoji="1" lang="en-US" altLang="ja-JP" b="1" dirty="0"/>
          </a:p>
          <a:p>
            <a:endParaRPr lang="en-US" altLang="ja-JP" b="1" dirty="0"/>
          </a:p>
          <a:p>
            <a:r>
              <a:rPr kumimoji="1" lang="ja-JP" altLang="en-US" b="1"/>
              <a:t>・女性一人でも、気兼ねなくランチ、晩ご飯として来店できる一人焼肉店</a:t>
            </a:r>
            <a:endParaRPr kumimoji="1" lang="en-US" altLang="ja-JP" b="1" dirty="0"/>
          </a:p>
          <a:p>
            <a:endParaRPr lang="en-US" altLang="ja-JP" b="1" dirty="0"/>
          </a:p>
          <a:p>
            <a:r>
              <a:rPr kumimoji="1" lang="ja-JP" altLang="en-US" b="1"/>
              <a:t>・食べるは健康の素！野菜中心</a:t>
            </a:r>
            <a:r>
              <a:rPr kumimoji="1" lang="en-US" altLang="ja-JP" b="1" dirty="0"/>
              <a:t>30</a:t>
            </a:r>
            <a:r>
              <a:rPr kumimoji="1" lang="ja-JP" altLang="en-US" b="1"/>
              <a:t>種の健康ランチのお店</a:t>
            </a:r>
          </a:p>
        </p:txBody>
      </p:sp>
      <p:sp>
        <p:nvSpPr>
          <p:cNvPr id="9" name="テキスト ボックス 8">
            <a:extLst>
              <a:ext uri="{FF2B5EF4-FFF2-40B4-BE49-F238E27FC236}">
                <a16:creationId xmlns:a16="http://schemas.microsoft.com/office/drawing/2014/main" id="{48A9ED35-9F94-9143-8237-E7C990203C67}"/>
              </a:ext>
            </a:extLst>
          </p:cNvPr>
          <p:cNvSpPr txBox="1"/>
          <p:nvPr/>
        </p:nvSpPr>
        <p:spPr>
          <a:xfrm>
            <a:off x="601248" y="4779103"/>
            <a:ext cx="5611662" cy="369332"/>
          </a:xfrm>
          <a:prstGeom prst="rect">
            <a:avLst/>
          </a:prstGeom>
          <a:noFill/>
        </p:spPr>
        <p:txBody>
          <a:bodyPr wrap="square" rtlCol="0">
            <a:spAutoFit/>
          </a:bodyPr>
          <a:lstStyle/>
          <a:p>
            <a:r>
              <a:rPr kumimoji="1" lang="ja-JP" altLang="en-US"/>
              <a:t>＊上記事例は、主となる基本的考えのみ部分を羅列</a:t>
            </a:r>
          </a:p>
        </p:txBody>
      </p:sp>
    </p:spTree>
    <p:extLst>
      <p:ext uri="{BB962C8B-B14F-4D97-AF65-F5344CB8AC3E}">
        <p14:creationId xmlns:p14="http://schemas.microsoft.com/office/powerpoint/2010/main" val="31091507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E4F4975C-0078-43CD-8BFC-D4DE83545506}" type="slidenum">
              <a:rPr kumimoji="1" lang="ja-JP" altLang="en-US" smtClean="0">
                <a:uFillTx/>
              </a:rPr>
              <a:t>17</a:t>
            </a:fld>
            <a:endParaRPr kumimoji="1" lang="ja-JP" altLang="en-US">
              <a:uFillTx/>
            </a:endParaRPr>
          </a:p>
        </p:txBody>
      </p:sp>
      <p:sp>
        <p:nvSpPr>
          <p:cNvPr id="3" name="テキスト ボックス 2"/>
          <p:cNvSpPr txBox="1">
            <a:spLocks/>
          </p:cNvSpPr>
          <p:nvPr/>
        </p:nvSpPr>
        <p:spPr>
          <a:xfrm>
            <a:off x="232914" y="501830"/>
            <a:ext cx="8721306" cy="5878532"/>
          </a:xfrm>
          <a:prstGeom prst="rect">
            <a:avLst/>
          </a:prstGeom>
          <a:noFill/>
          <a:ln>
            <a:solidFill>
              <a:schemeClr val="tx1"/>
            </a:solidFill>
          </a:ln>
        </p:spPr>
        <p:txBody>
          <a:bodyPr wrap="square" rtlCol="0">
            <a:spAutoFit/>
          </a:bodyPr>
          <a:lstStyle/>
          <a:p>
            <a:r>
              <a:rPr kumimoji="1" lang="ja-JP" altLang="en-US" dirty="0">
                <a:uFillTx/>
              </a:rPr>
              <a:t>とある駅近くに店を構えるフレンチレストランは、オープンから半年ほどたった小綺麗なお店です。裏手にあるので車通りも少なく静かで、知る人ぞ知る良いお店と言った雰囲気。</a:t>
            </a:r>
            <a:endParaRPr kumimoji="1" lang="en-US" altLang="ja-JP" dirty="0">
              <a:uFillTx/>
            </a:endParaRPr>
          </a:p>
          <a:p>
            <a:endParaRPr lang="en-US" altLang="ja-JP" sz="1000" dirty="0">
              <a:uFillTx/>
            </a:endParaRPr>
          </a:p>
          <a:p>
            <a:r>
              <a:rPr kumimoji="1" lang="ja-JP" altLang="en-US" dirty="0">
                <a:uFillTx/>
              </a:rPr>
              <a:t>その店では、</a:t>
            </a:r>
            <a:r>
              <a:rPr kumimoji="1" lang="en-US" altLang="ja-JP" dirty="0">
                <a:uFillTx/>
              </a:rPr>
              <a:t>1</a:t>
            </a:r>
            <a:r>
              <a:rPr kumimoji="1" lang="ja-JP" altLang="en-US" dirty="0">
                <a:uFillTx/>
              </a:rPr>
              <a:t>年を春夏秋冬</a:t>
            </a:r>
            <a:r>
              <a:rPr kumimoji="1" lang="en-US" altLang="ja-JP" dirty="0">
                <a:uFillTx/>
              </a:rPr>
              <a:t>+</a:t>
            </a:r>
            <a:r>
              <a:rPr kumimoji="1" lang="ja-JP" altLang="en-US" dirty="0">
                <a:uFillTx/>
              </a:rPr>
              <a:t>季節の変わり目の</a:t>
            </a:r>
            <a:r>
              <a:rPr kumimoji="1" lang="en-US" altLang="ja-JP" dirty="0">
                <a:uFillTx/>
              </a:rPr>
              <a:t>7</a:t>
            </a:r>
            <a:r>
              <a:rPr kumimoji="1" lang="ja-JP" altLang="en-US" dirty="0">
                <a:uFillTx/>
              </a:rPr>
              <a:t>季節に分け、その季節に応じた野菜や肉・魚を使って、季節ごとの</a:t>
            </a:r>
            <a:r>
              <a:rPr kumimoji="1" lang="en-US" altLang="ja-JP" dirty="0">
                <a:uFillTx/>
              </a:rPr>
              <a:t>3</a:t>
            </a:r>
            <a:r>
              <a:rPr kumimoji="1" lang="ja-JP" altLang="en-US" dirty="0" err="1">
                <a:uFillTx/>
              </a:rPr>
              <a:t>つの</a:t>
            </a:r>
            <a:r>
              <a:rPr kumimoji="1" lang="ja-JP" altLang="en-US" dirty="0">
                <a:uFillTx/>
              </a:rPr>
              <a:t>コースを提供している。</a:t>
            </a:r>
            <a:endParaRPr kumimoji="1" lang="en-US" altLang="ja-JP" dirty="0">
              <a:uFillTx/>
            </a:endParaRPr>
          </a:p>
          <a:p>
            <a:endParaRPr lang="en-US" altLang="ja-JP" sz="1000" dirty="0">
              <a:uFillTx/>
            </a:endParaRPr>
          </a:p>
          <a:p>
            <a:r>
              <a:rPr kumimoji="1" lang="ja-JP" altLang="en-US" dirty="0">
                <a:uFillTx/>
              </a:rPr>
              <a:t>コースメニューは、</a:t>
            </a:r>
            <a:r>
              <a:rPr kumimoji="1" lang="en-US" altLang="ja-JP" dirty="0">
                <a:uFillTx/>
              </a:rPr>
              <a:t>8</a:t>
            </a:r>
            <a:r>
              <a:rPr kumimoji="1" lang="ja-JP" altLang="en-US" dirty="0">
                <a:uFillTx/>
              </a:rPr>
              <a:t>種から</a:t>
            </a:r>
            <a:r>
              <a:rPr kumimoji="1" lang="en-US" altLang="ja-JP" dirty="0">
                <a:uFillTx/>
              </a:rPr>
              <a:t>10</a:t>
            </a:r>
            <a:r>
              <a:rPr kumimoji="1" lang="ja-JP" altLang="en-US" dirty="0">
                <a:uFillTx/>
              </a:rPr>
              <a:t>種、コースの値段は、</a:t>
            </a:r>
            <a:r>
              <a:rPr kumimoji="1" lang="en-US" altLang="ja-JP" dirty="0">
                <a:uFillTx/>
              </a:rPr>
              <a:t>9,000</a:t>
            </a:r>
            <a:r>
              <a:rPr kumimoji="1" lang="ja-JP" altLang="en-US" dirty="0">
                <a:uFillTx/>
              </a:rPr>
              <a:t>円、</a:t>
            </a:r>
            <a:r>
              <a:rPr kumimoji="1" lang="en-US" altLang="ja-JP" dirty="0">
                <a:uFillTx/>
              </a:rPr>
              <a:t>13,000</a:t>
            </a:r>
            <a:r>
              <a:rPr kumimoji="1" lang="ja-JP" altLang="en-US" dirty="0">
                <a:uFillTx/>
              </a:rPr>
              <a:t>円、</a:t>
            </a:r>
            <a:r>
              <a:rPr kumimoji="1" lang="en-US" altLang="ja-JP" dirty="0">
                <a:uFillTx/>
              </a:rPr>
              <a:t>16,000</a:t>
            </a:r>
            <a:r>
              <a:rPr kumimoji="1" lang="ja-JP" altLang="en-US" dirty="0">
                <a:uFillTx/>
              </a:rPr>
              <a:t>円に分かれていて、シェフが選ぶワインが</a:t>
            </a:r>
            <a:r>
              <a:rPr kumimoji="1" lang="en-US" altLang="ja-JP" dirty="0">
                <a:uFillTx/>
              </a:rPr>
              <a:t>1</a:t>
            </a:r>
            <a:r>
              <a:rPr kumimoji="1" lang="ja-JP" altLang="en-US" dirty="0">
                <a:uFillTx/>
              </a:rPr>
              <a:t>杯サービスされます。</a:t>
            </a:r>
            <a:endParaRPr kumimoji="1" lang="en-US" altLang="ja-JP" dirty="0">
              <a:uFillTx/>
            </a:endParaRPr>
          </a:p>
          <a:p>
            <a:endParaRPr lang="en-US" altLang="ja-JP" sz="1000" dirty="0">
              <a:uFillTx/>
            </a:endParaRPr>
          </a:p>
          <a:p>
            <a:r>
              <a:rPr kumimoji="1" lang="ja-JP" altLang="en-US" dirty="0">
                <a:uFillTx/>
              </a:rPr>
              <a:t>ワインは、世界</a:t>
            </a:r>
            <a:r>
              <a:rPr kumimoji="1" lang="en-US" altLang="ja-JP" dirty="0">
                <a:uFillTx/>
              </a:rPr>
              <a:t>30</a:t>
            </a:r>
            <a:r>
              <a:rPr kumimoji="1" lang="ja-JP" altLang="en-US" dirty="0">
                <a:uFillTx/>
              </a:rPr>
              <a:t>か国、</a:t>
            </a:r>
            <a:r>
              <a:rPr kumimoji="1" lang="en-US" altLang="ja-JP" dirty="0">
                <a:uFillTx/>
              </a:rPr>
              <a:t>150</a:t>
            </a:r>
            <a:r>
              <a:rPr kumimoji="1" lang="ja-JP" altLang="en-US" dirty="0">
                <a:uFillTx/>
              </a:rPr>
              <a:t>種類以上のワインが常備され、大きな</a:t>
            </a:r>
            <a:r>
              <a:rPr lang="ja-JP" altLang="en-US" dirty="0">
                <a:uFillTx/>
              </a:rPr>
              <a:t>ワインセラーとワインクーラーが顧客の見える位置に備え付けられています。</a:t>
            </a:r>
            <a:endParaRPr lang="en-US" altLang="ja-JP" dirty="0">
              <a:uFillTx/>
            </a:endParaRPr>
          </a:p>
          <a:p>
            <a:endParaRPr kumimoji="1" lang="en-US" altLang="ja-JP" sz="1000" dirty="0">
              <a:uFillTx/>
            </a:endParaRPr>
          </a:p>
          <a:p>
            <a:r>
              <a:rPr lang="ja-JP" altLang="en-US" dirty="0">
                <a:uFillTx/>
              </a:rPr>
              <a:t>ワインは、その日の気温や天候、素材の状態、顧客の好みに依って</a:t>
            </a:r>
            <a:r>
              <a:rPr lang="en-US" altLang="ja-JP" dirty="0">
                <a:uFillTx/>
              </a:rPr>
              <a:t>150</a:t>
            </a:r>
            <a:r>
              <a:rPr lang="ja-JP" altLang="en-US" dirty="0">
                <a:uFillTx/>
              </a:rPr>
              <a:t>種の中からシェフが選び、なぜそのワインを選んだのかという理由付きで用意してくれます。</a:t>
            </a:r>
            <a:endParaRPr lang="en-US" altLang="ja-JP" dirty="0">
              <a:uFillTx/>
            </a:endParaRPr>
          </a:p>
          <a:p>
            <a:endParaRPr kumimoji="1" lang="en-US" altLang="ja-JP" sz="1000" dirty="0">
              <a:uFillTx/>
            </a:endParaRPr>
          </a:p>
          <a:p>
            <a:r>
              <a:rPr lang="ja-JP" altLang="en-US" dirty="0">
                <a:uFillTx/>
              </a:rPr>
              <a:t>また、予約の段階で記念日だと伝えると、名前の入ったデザートのサービスに加え、記念日用のワインを選んで貰えます。</a:t>
            </a:r>
            <a:endParaRPr lang="en-US" altLang="ja-JP" dirty="0">
              <a:uFillTx/>
            </a:endParaRPr>
          </a:p>
          <a:p>
            <a:endParaRPr kumimoji="1" lang="en-US" altLang="ja-JP" sz="1000" dirty="0">
              <a:uFillTx/>
            </a:endParaRPr>
          </a:p>
          <a:p>
            <a:r>
              <a:rPr lang="ja-JP" altLang="en-US" dirty="0">
                <a:uFillTx/>
              </a:rPr>
              <a:t>このフレンチレストランの名前は、「</a:t>
            </a:r>
            <a:r>
              <a:rPr lang="en-US" altLang="ja-JP" dirty="0">
                <a:uFillTx/>
              </a:rPr>
              <a:t>ma Cherie(</a:t>
            </a:r>
            <a:r>
              <a:rPr lang="ja-JP" altLang="en-US" dirty="0">
                <a:uFillTx/>
              </a:rPr>
              <a:t>マ・シェリ</a:t>
            </a:r>
            <a:r>
              <a:rPr lang="en-US" altLang="ja-JP" dirty="0">
                <a:uFillTx/>
              </a:rPr>
              <a:t>)</a:t>
            </a:r>
            <a:r>
              <a:rPr lang="ja-JP" altLang="en-US" dirty="0">
                <a:uFillTx/>
              </a:rPr>
              <a:t>」、大切な人という意味です。</a:t>
            </a:r>
            <a:endParaRPr lang="en-US" altLang="ja-JP" dirty="0">
              <a:uFillTx/>
            </a:endParaRPr>
          </a:p>
          <a:p>
            <a:endParaRPr kumimoji="1" lang="en-US" altLang="ja-JP" sz="1000" dirty="0">
              <a:uFillTx/>
            </a:endParaRPr>
          </a:p>
          <a:p>
            <a:r>
              <a:rPr lang="ja-JP" altLang="en-US" dirty="0">
                <a:uFillTx/>
              </a:rPr>
              <a:t>「大切な人と食事をする際にご利用ください。いつご来店されても、異なる特別な</a:t>
            </a:r>
            <a:r>
              <a:rPr lang="ja-JP" altLang="en-US">
                <a:uFillTx/>
              </a:rPr>
              <a:t>時間を</a:t>
            </a:r>
            <a:r>
              <a:rPr kumimoji="1" lang="ja-JP" altLang="en-US">
                <a:uFillTx/>
              </a:rPr>
              <a:t>お届け</a:t>
            </a:r>
            <a:r>
              <a:rPr kumimoji="1" lang="ja-JP" altLang="en-US" dirty="0">
                <a:uFillTx/>
              </a:rPr>
              <a:t>します。」</a:t>
            </a:r>
          </a:p>
        </p:txBody>
      </p:sp>
      <p:sp>
        <p:nvSpPr>
          <p:cNvPr id="4" name="テキスト ボックス 3"/>
          <p:cNvSpPr txBox="1">
            <a:spLocks/>
          </p:cNvSpPr>
          <p:nvPr/>
        </p:nvSpPr>
        <p:spPr>
          <a:xfrm>
            <a:off x="232914" y="94891"/>
            <a:ext cx="7884543" cy="369332"/>
          </a:xfrm>
          <a:prstGeom prst="rect">
            <a:avLst/>
          </a:prstGeom>
          <a:noFill/>
        </p:spPr>
        <p:txBody>
          <a:bodyPr wrap="square" rtlCol="0">
            <a:spAutoFit/>
          </a:bodyPr>
          <a:lstStyle/>
          <a:p>
            <a:r>
              <a:rPr kumimoji="1" lang="ja-JP" altLang="en-US" dirty="0">
                <a:uFillTx/>
              </a:rPr>
              <a:t>◆ブランドコンセプトストーリー</a:t>
            </a:r>
          </a:p>
        </p:txBody>
      </p:sp>
      <p:sp>
        <p:nvSpPr>
          <p:cNvPr id="5" name="テキスト ボックス 4"/>
          <p:cNvSpPr txBox="1">
            <a:spLocks/>
          </p:cNvSpPr>
          <p:nvPr/>
        </p:nvSpPr>
        <p:spPr>
          <a:xfrm>
            <a:off x="7625750" y="94891"/>
            <a:ext cx="1328469"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en-US" altLang="ja-JP" dirty="0">
                <a:uFillTx/>
              </a:rPr>
              <a:t>FBT-87</a:t>
            </a:r>
            <a:endParaRPr kumimoji="1" lang="ja-JP" altLang="en-US" dirty="0">
              <a:uFillTx/>
            </a:endParaRPr>
          </a:p>
        </p:txBody>
      </p:sp>
    </p:spTree>
    <p:extLst>
      <p:ext uri="{BB962C8B-B14F-4D97-AF65-F5344CB8AC3E}">
        <p14:creationId xmlns:p14="http://schemas.microsoft.com/office/powerpoint/2010/main" val="27489718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E4F4975C-0078-43CD-8BFC-D4DE83545506}" type="slidenum">
              <a:rPr kumimoji="1" lang="ja-JP" altLang="en-US" smtClean="0">
                <a:uFillTx/>
              </a:rPr>
              <a:t>18</a:t>
            </a:fld>
            <a:endParaRPr kumimoji="1" lang="ja-JP" altLang="en-US">
              <a:uFillTx/>
            </a:endParaRPr>
          </a:p>
        </p:txBody>
      </p:sp>
      <p:sp>
        <p:nvSpPr>
          <p:cNvPr id="3" name="テキスト ボックス 2"/>
          <p:cNvSpPr txBox="1">
            <a:spLocks/>
          </p:cNvSpPr>
          <p:nvPr/>
        </p:nvSpPr>
        <p:spPr>
          <a:xfrm>
            <a:off x="224288" y="920031"/>
            <a:ext cx="8721306" cy="5909310"/>
          </a:xfrm>
          <a:prstGeom prst="rect">
            <a:avLst/>
          </a:prstGeom>
          <a:noFill/>
          <a:ln>
            <a:solidFill>
              <a:schemeClr val="tx1"/>
            </a:solidFill>
          </a:ln>
        </p:spPr>
        <p:txBody>
          <a:bodyPr wrap="square" rtlCol="0">
            <a:spAutoFit/>
          </a:bodyPr>
          <a:lstStyle/>
          <a:p>
            <a:pPr>
              <a:lnSpc>
                <a:spcPct val="150000"/>
              </a:lnSpc>
            </a:pPr>
            <a:r>
              <a:rPr kumimoji="1" lang="ja-JP" altLang="en-US" dirty="0">
                <a:solidFill>
                  <a:srgbClr val="C00000"/>
                </a:solidFill>
                <a:uFillTx/>
                <a:latin typeface="HGS創英角ｺﾞｼｯｸUB" panose="020B0900000000000000" pitchFamily="50" charset="-128"/>
                <a:ea typeface="HGS創英角ｺﾞｼｯｸUB" panose="020B0900000000000000" pitchFamily="50" charset="-128"/>
              </a:rPr>
              <a:t>１、誰が、</a:t>
            </a:r>
            <a:r>
              <a:rPr kumimoji="1" lang="ja-JP" altLang="en-US" dirty="0">
                <a:uFillTx/>
                <a:latin typeface="HGS創英角ｺﾞｼｯｸUB" panose="020B0900000000000000" pitchFamily="50" charset="-128"/>
                <a:ea typeface="HGS創英角ｺﾞｼｯｸUB" panose="020B0900000000000000" pitchFamily="50" charset="-128"/>
              </a:rPr>
              <a:t>　私たちマ・シェリが</a:t>
            </a:r>
            <a:endParaRPr kumimoji="1" lang="en-US" altLang="ja-JP" dirty="0">
              <a:uFillTx/>
              <a:latin typeface="HGS創英角ｺﾞｼｯｸUB" panose="020B0900000000000000" pitchFamily="50" charset="-128"/>
              <a:ea typeface="HGS創英角ｺﾞｼｯｸUB" panose="020B0900000000000000" pitchFamily="50" charset="-128"/>
            </a:endParaRPr>
          </a:p>
          <a:p>
            <a:pPr>
              <a:lnSpc>
                <a:spcPct val="150000"/>
              </a:lnSpc>
            </a:pPr>
            <a:r>
              <a:rPr lang="ja-JP" altLang="en-US" dirty="0">
                <a:solidFill>
                  <a:srgbClr val="C00000"/>
                </a:solidFill>
                <a:uFillTx/>
                <a:latin typeface="HGS創英角ｺﾞｼｯｸUB" panose="020B0900000000000000" pitchFamily="50" charset="-128"/>
                <a:ea typeface="HGS創英角ｺﾞｼｯｸUB" panose="020B0900000000000000" pitchFamily="50" charset="-128"/>
              </a:rPr>
              <a:t>２、どこで、</a:t>
            </a:r>
            <a:r>
              <a:rPr lang="ja-JP" altLang="en-US" dirty="0">
                <a:uFillTx/>
                <a:latin typeface="HGS創英角ｺﾞｼｯｸUB" panose="020B0900000000000000" pitchFamily="50" charset="-128"/>
                <a:ea typeface="HGS創英角ｺﾞｼｯｸUB" panose="020B0900000000000000" pitchFamily="50" charset="-128"/>
              </a:rPr>
              <a:t>　とある駅近く、裏手で静かで、知る人ぞ知る良い雰囲気で</a:t>
            </a:r>
            <a:endParaRPr lang="en-US" altLang="ja-JP" dirty="0">
              <a:uFillTx/>
              <a:latin typeface="HGS創英角ｺﾞｼｯｸUB" panose="020B0900000000000000" pitchFamily="50" charset="-128"/>
              <a:ea typeface="HGS創英角ｺﾞｼｯｸUB" panose="020B0900000000000000" pitchFamily="50" charset="-128"/>
            </a:endParaRPr>
          </a:p>
          <a:p>
            <a:pPr>
              <a:lnSpc>
                <a:spcPct val="150000"/>
              </a:lnSpc>
            </a:pPr>
            <a:r>
              <a:rPr kumimoji="1" lang="ja-JP" altLang="en-US" dirty="0">
                <a:solidFill>
                  <a:srgbClr val="C00000"/>
                </a:solidFill>
                <a:uFillTx/>
                <a:latin typeface="HGS創英角ｺﾞｼｯｸUB" panose="020B0900000000000000" pitchFamily="50" charset="-128"/>
                <a:ea typeface="HGS創英角ｺﾞｼｯｸUB" panose="020B0900000000000000" pitchFamily="50" charset="-128"/>
              </a:rPr>
              <a:t>３、どのような環境で、</a:t>
            </a:r>
            <a:r>
              <a:rPr kumimoji="1" lang="ja-JP" altLang="en-US" dirty="0">
                <a:uFillTx/>
                <a:latin typeface="HGS創英角ｺﾞｼｯｸUB" panose="020B0900000000000000" pitchFamily="50" charset="-128"/>
                <a:ea typeface="HGS創英角ｺﾞｼｯｸUB" panose="020B0900000000000000" pitchFamily="50" charset="-128"/>
              </a:rPr>
              <a:t>　世界</a:t>
            </a:r>
            <a:r>
              <a:rPr kumimoji="1" lang="en-US" altLang="ja-JP" dirty="0">
                <a:uFillTx/>
                <a:latin typeface="HGS創英角ｺﾞｼｯｸUB" panose="020B0900000000000000" pitchFamily="50" charset="-128"/>
                <a:ea typeface="HGS創英角ｺﾞｼｯｸUB" panose="020B0900000000000000" pitchFamily="50" charset="-128"/>
              </a:rPr>
              <a:t>30</a:t>
            </a:r>
            <a:r>
              <a:rPr kumimoji="1" lang="ja-JP" altLang="en-US" dirty="0">
                <a:uFillTx/>
                <a:latin typeface="HGS創英角ｺﾞｼｯｸUB" panose="020B0900000000000000" pitchFamily="50" charset="-128"/>
                <a:ea typeface="HGS創英角ｺﾞｼｯｸUB" panose="020B0900000000000000" pitchFamily="50" charset="-128"/>
              </a:rPr>
              <a:t>ヵ国、</a:t>
            </a:r>
            <a:r>
              <a:rPr kumimoji="1" lang="en-US" altLang="ja-JP" dirty="0">
                <a:uFillTx/>
                <a:latin typeface="HGS創英角ｺﾞｼｯｸUB" panose="020B0900000000000000" pitchFamily="50" charset="-128"/>
                <a:ea typeface="HGS創英角ｺﾞｼｯｸUB" panose="020B0900000000000000" pitchFamily="50" charset="-128"/>
              </a:rPr>
              <a:t>150</a:t>
            </a:r>
            <a:r>
              <a:rPr kumimoji="1" lang="ja-JP" altLang="en-US" dirty="0">
                <a:uFillTx/>
                <a:latin typeface="HGS創英角ｺﾞｼｯｸUB" panose="020B0900000000000000" pitchFamily="50" charset="-128"/>
                <a:ea typeface="HGS創英角ｺﾞｼｯｸUB" panose="020B0900000000000000" pitchFamily="50" charset="-128"/>
              </a:rPr>
              <a:t>種のワインセラーが見える環境で</a:t>
            </a:r>
            <a:endParaRPr kumimoji="1" lang="en-US" altLang="ja-JP" dirty="0">
              <a:uFillTx/>
              <a:latin typeface="HGS創英角ｺﾞｼｯｸUB" panose="020B0900000000000000" pitchFamily="50" charset="-128"/>
              <a:ea typeface="HGS創英角ｺﾞｼｯｸUB" panose="020B0900000000000000" pitchFamily="50" charset="-128"/>
            </a:endParaRPr>
          </a:p>
          <a:p>
            <a:pPr>
              <a:lnSpc>
                <a:spcPct val="150000"/>
              </a:lnSpc>
            </a:pPr>
            <a:r>
              <a:rPr lang="ja-JP" altLang="en-US" dirty="0">
                <a:solidFill>
                  <a:srgbClr val="C00000"/>
                </a:solidFill>
                <a:uFillTx/>
                <a:latin typeface="HGS創英角ｺﾞｼｯｸUB" panose="020B0900000000000000" pitchFamily="50" charset="-128"/>
                <a:ea typeface="HGS創英角ｺﾞｼｯｸUB" panose="020B0900000000000000" pitchFamily="50" charset="-128"/>
              </a:rPr>
              <a:t>４、何を、</a:t>
            </a:r>
            <a:r>
              <a:rPr lang="ja-JP" altLang="en-US" dirty="0">
                <a:uFillTx/>
                <a:latin typeface="HGS創英角ｺﾞｼｯｸUB" panose="020B0900000000000000" pitchFamily="50" charset="-128"/>
                <a:ea typeface="HGS創英角ｺﾞｼｯｸUB" panose="020B0900000000000000" pitchFamily="50" charset="-128"/>
              </a:rPr>
              <a:t>　フレンチ料理のコースを</a:t>
            </a:r>
            <a:endParaRPr lang="en-US" altLang="ja-JP" dirty="0">
              <a:uFillTx/>
              <a:latin typeface="HGS創英角ｺﾞｼｯｸUB" panose="020B0900000000000000" pitchFamily="50" charset="-128"/>
              <a:ea typeface="HGS創英角ｺﾞｼｯｸUB" panose="020B0900000000000000" pitchFamily="50" charset="-128"/>
            </a:endParaRPr>
          </a:p>
          <a:p>
            <a:pPr>
              <a:lnSpc>
                <a:spcPct val="150000"/>
              </a:lnSpc>
            </a:pPr>
            <a:r>
              <a:rPr kumimoji="1" lang="ja-JP" altLang="en-US" dirty="0">
                <a:solidFill>
                  <a:srgbClr val="C00000"/>
                </a:solidFill>
                <a:uFillTx/>
                <a:latin typeface="HGS創英角ｺﾞｼｯｸUB" panose="020B0900000000000000" pitchFamily="50" charset="-128"/>
                <a:ea typeface="HGS創英角ｺﾞｼｯｸUB" panose="020B0900000000000000" pitchFamily="50" charset="-128"/>
              </a:rPr>
              <a:t>５、どのように、</a:t>
            </a:r>
            <a:r>
              <a:rPr kumimoji="1" lang="ja-JP" altLang="en-US" dirty="0">
                <a:uFillTx/>
                <a:latin typeface="HGS創英角ｺﾞｼｯｸUB" panose="020B0900000000000000" pitchFamily="50" charset="-128"/>
                <a:ea typeface="HGS創英角ｺﾞｼｯｸUB" panose="020B0900000000000000" pitchFamily="50" charset="-128"/>
              </a:rPr>
              <a:t>　春夏秋冬</a:t>
            </a:r>
            <a:r>
              <a:rPr kumimoji="1" lang="en-US" altLang="ja-JP" dirty="0">
                <a:uFillTx/>
                <a:latin typeface="HGS創英角ｺﾞｼｯｸUB" panose="020B0900000000000000" pitchFamily="50" charset="-128"/>
                <a:ea typeface="HGS創英角ｺﾞｼｯｸUB" panose="020B0900000000000000" pitchFamily="50" charset="-128"/>
              </a:rPr>
              <a:t>+</a:t>
            </a:r>
            <a:r>
              <a:rPr kumimoji="1" lang="ja-JP" altLang="en-US" dirty="0">
                <a:uFillTx/>
                <a:latin typeface="HGS創英角ｺﾞｼｯｸUB" panose="020B0900000000000000" pitchFamily="50" charset="-128"/>
                <a:ea typeface="HGS創英角ｺﾞｼｯｸUB" panose="020B0900000000000000" pitchFamily="50" charset="-128"/>
              </a:rPr>
              <a:t>季節の変わり目の</a:t>
            </a:r>
            <a:r>
              <a:rPr kumimoji="1" lang="en-US" altLang="ja-JP" dirty="0">
                <a:uFillTx/>
                <a:latin typeface="HGS創英角ｺﾞｼｯｸUB" panose="020B0900000000000000" pitchFamily="50" charset="-128"/>
                <a:ea typeface="HGS創英角ｺﾞｼｯｸUB" panose="020B0900000000000000" pitchFamily="50" charset="-128"/>
              </a:rPr>
              <a:t>7</a:t>
            </a:r>
            <a:r>
              <a:rPr kumimoji="1" lang="ja-JP" altLang="en-US" dirty="0">
                <a:uFillTx/>
                <a:latin typeface="HGS創英角ｺﾞｼｯｸUB" panose="020B0900000000000000" pitchFamily="50" charset="-128"/>
                <a:ea typeface="HGS創英角ｺﾞｼｯｸUB" panose="020B0900000000000000" pitchFamily="50" charset="-128"/>
              </a:rPr>
              <a:t>季節に分け、その季節の食材で</a:t>
            </a:r>
            <a:endParaRPr kumimoji="1" lang="en-US" altLang="ja-JP" dirty="0">
              <a:uFillTx/>
              <a:latin typeface="HGS創英角ｺﾞｼｯｸUB" panose="020B0900000000000000" pitchFamily="50" charset="-128"/>
              <a:ea typeface="HGS創英角ｺﾞｼｯｸUB" panose="020B0900000000000000" pitchFamily="50" charset="-128"/>
            </a:endParaRPr>
          </a:p>
          <a:p>
            <a:pPr>
              <a:lnSpc>
                <a:spcPct val="150000"/>
              </a:lnSpc>
            </a:pPr>
            <a:r>
              <a:rPr lang="ja-JP" altLang="en-US" dirty="0">
                <a:solidFill>
                  <a:srgbClr val="C00000"/>
                </a:solidFill>
                <a:uFillTx/>
                <a:latin typeface="HGS創英角ｺﾞｼｯｸUB" panose="020B0900000000000000" pitchFamily="50" charset="-128"/>
                <a:ea typeface="HGS創英角ｺﾞｼｯｸUB" panose="020B0900000000000000" pitchFamily="50" charset="-128"/>
              </a:rPr>
              <a:t>６、いくつ、</a:t>
            </a:r>
            <a:r>
              <a:rPr lang="ja-JP" altLang="en-US" dirty="0">
                <a:uFillTx/>
                <a:latin typeface="HGS創英角ｺﾞｼｯｸUB" panose="020B0900000000000000" pitchFamily="50" charset="-128"/>
                <a:ea typeface="HGS創英角ｺﾞｼｯｸUB" panose="020B0900000000000000" pitchFamily="50" charset="-128"/>
              </a:rPr>
              <a:t>　季節ごとに</a:t>
            </a:r>
            <a:r>
              <a:rPr lang="en-US" altLang="ja-JP" dirty="0">
                <a:uFillTx/>
                <a:latin typeface="HGS創英角ｺﾞｼｯｸUB" panose="020B0900000000000000" pitchFamily="50" charset="-128"/>
                <a:ea typeface="HGS創英角ｺﾞｼｯｸUB" panose="020B0900000000000000" pitchFamily="50" charset="-128"/>
              </a:rPr>
              <a:t>3</a:t>
            </a:r>
            <a:r>
              <a:rPr lang="ja-JP" altLang="en-US" dirty="0" err="1">
                <a:uFillTx/>
                <a:latin typeface="HGS創英角ｺﾞｼｯｸUB" panose="020B0900000000000000" pitchFamily="50" charset="-128"/>
                <a:ea typeface="HGS創英角ｺﾞｼｯｸUB" panose="020B0900000000000000" pitchFamily="50" charset="-128"/>
              </a:rPr>
              <a:t>つの</a:t>
            </a:r>
            <a:r>
              <a:rPr lang="ja-JP" altLang="en-US" dirty="0">
                <a:uFillTx/>
                <a:latin typeface="HGS創英角ｺﾞｼｯｸUB" panose="020B0900000000000000" pitchFamily="50" charset="-128"/>
                <a:ea typeface="HGS創英角ｺﾞｼｯｸUB" panose="020B0900000000000000" pitchFamily="50" charset="-128"/>
              </a:rPr>
              <a:t>コース</a:t>
            </a:r>
            <a:endParaRPr lang="en-US" altLang="ja-JP" dirty="0">
              <a:uFillTx/>
              <a:latin typeface="HGS創英角ｺﾞｼｯｸUB" panose="020B0900000000000000" pitchFamily="50" charset="-128"/>
              <a:ea typeface="HGS創英角ｺﾞｼｯｸUB" panose="020B0900000000000000" pitchFamily="50" charset="-128"/>
            </a:endParaRPr>
          </a:p>
          <a:p>
            <a:pPr>
              <a:lnSpc>
                <a:spcPct val="150000"/>
              </a:lnSpc>
            </a:pPr>
            <a:r>
              <a:rPr kumimoji="1" lang="ja-JP" altLang="en-US" dirty="0">
                <a:solidFill>
                  <a:srgbClr val="C00000"/>
                </a:solidFill>
                <a:uFillTx/>
                <a:latin typeface="HGS創英角ｺﾞｼｯｸUB" panose="020B0900000000000000" pitchFamily="50" charset="-128"/>
                <a:ea typeface="HGS創英角ｺﾞｼｯｸUB" panose="020B0900000000000000" pitchFamily="50" charset="-128"/>
              </a:rPr>
              <a:t>７、いくらで、</a:t>
            </a:r>
            <a:r>
              <a:rPr kumimoji="1" lang="ja-JP" altLang="en-US" dirty="0">
                <a:uFillTx/>
                <a:latin typeface="HGS創英角ｺﾞｼｯｸUB" panose="020B0900000000000000" pitchFamily="50" charset="-128"/>
                <a:ea typeface="HGS創英角ｺﾞｼｯｸUB" panose="020B0900000000000000" pitchFamily="50" charset="-128"/>
              </a:rPr>
              <a:t>　</a:t>
            </a:r>
            <a:r>
              <a:rPr kumimoji="1" lang="en-US" altLang="ja-JP" dirty="0">
                <a:uFillTx/>
                <a:latin typeface="HGS創英角ｺﾞｼｯｸUB" panose="020B0900000000000000" pitchFamily="50" charset="-128"/>
                <a:ea typeface="HGS創英角ｺﾞｼｯｸUB" panose="020B0900000000000000" pitchFamily="50" charset="-128"/>
              </a:rPr>
              <a:t>9,000</a:t>
            </a:r>
            <a:r>
              <a:rPr kumimoji="1" lang="ja-JP" altLang="en-US" dirty="0">
                <a:uFillTx/>
                <a:latin typeface="HGS創英角ｺﾞｼｯｸUB" panose="020B0900000000000000" pitchFamily="50" charset="-128"/>
                <a:ea typeface="HGS創英角ｺﾞｼｯｸUB" panose="020B0900000000000000" pitchFamily="50" charset="-128"/>
              </a:rPr>
              <a:t>円、</a:t>
            </a:r>
            <a:r>
              <a:rPr kumimoji="1" lang="en-US" altLang="ja-JP" dirty="0">
                <a:uFillTx/>
                <a:latin typeface="HGS創英角ｺﾞｼｯｸUB" panose="020B0900000000000000" pitchFamily="50" charset="-128"/>
                <a:ea typeface="HGS創英角ｺﾞｼｯｸUB" panose="020B0900000000000000" pitchFamily="50" charset="-128"/>
              </a:rPr>
              <a:t>13,000</a:t>
            </a:r>
            <a:r>
              <a:rPr kumimoji="1" lang="ja-JP" altLang="en-US" dirty="0">
                <a:uFillTx/>
                <a:latin typeface="HGS創英角ｺﾞｼｯｸUB" panose="020B0900000000000000" pitchFamily="50" charset="-128"/>
                <a:ea typeface="HGS創英角ｺﾞｼｯｸUB" panose="020B0900000000000000" pitchFamily="50" charset="-128"/>
              </a:rPr>
              <a:t>円、</a:t>
            </a:r>
            <a:r>
              <a:rPr kumimoji="1" lang="en-US" altLang="ja-JP" dirty="0">
                <a:uFillTx/>
                <a:latin typeface="HGS創英角ｺﾞｼｯｸUB" panose="020B0900000000000000" pitchFamily="50" charset="-128"/>
                <a:ea typeface="HGS創英角ｺﾞｼｯｸUB" panose="020B0900000000000000" pitchFamily="50" charset="-128"/>
              </a:rPr>
              <a:t>16,000</a:t>
            </a:r>
            <a:r>
              <a:rPr kumimoji="1" lang="ja-JP" altLang="en-US" dirty="0">
                <a:uFillTx/>
                <a:latin typeface="HGS創英角ｺﾞｼｯｸUB" panose="020B0900000000000000" pitchFamily="50" charset="-128"/>
                <a:ea typeface="HGS創英角ｺﾞｼｯｸUB" panose="020B0900000000000000" pitchFamily="50" charset="-128"/>
              </a:rPr>
              <a:t>円に分かれたコース</a:t>
            </a:r>
            <a:endParaRPr kumimoji="1" lang="en-US" altLang="ja-JP" dirty="0">
              <a:uFillTx/>
              <a:latin typeface="HGS創英角ｺﾞｼｯｸUB" panose="020B0900000000000000" pitchFamily="50" charset="-128"/>
              <a:ea typeface="HGS創英角ｺﾞｼｯｸUB" panose="020B0900000000000000" pitchFamily="50" charset="-128"/>
            </a:endParaRPr>
          </a:p>
          <a:p>
            <a:pPr>
              <a:lnSpc>
                <a:spcPct val="150000"/>
              </a:lnSpc>
            </a:pPr>
            <a:r>
              <a:rPr lang="ja-JP" altLang="en-US" dirty="0">
                <a:solidFill>
                  <a:srgbClr val="C00000"/>
                </a:solidFill>
                <a:uFillTx/>
                <a:latin typeface="HGS創英角ｺﾞｼｯｸUB" panose="020B0900000000000000" pitchFamily="50" charset="-128"/>
                <a:ea typeface="HGS創英角ｺﾞｼｯｸUB" panose="020B0900000000000000" pitchFamily="50" charset="-128"/>
              </a:rPr>
              <a:t>８、</a:t>
            </a:r>
            <a:r>
              <a:rPr lang="en-US" altLang="ja-JP" dirty="0">
                <a:solidFill>
                  <a:srgbClr val="C00000"/>
                </a:solidFill>
                <a:uFillTx/>
                <a:latin typeface="HGS創英角ｺﾞｼｯｸUB" panose="020B0900000000000000" pitchFamily="50" charset="-128"/>
                <a:ea typeface="HGS創英角ｺﾞｼｯｸUB" panose="020B0900000000000000" pitchFamily="50" charset="-128"/>
              </a:rPr>
              <a:t>(</a:t>
            </a:r>
            <a:r>
              <a:rPr lang="ja-JP" altLang="en-US" dirty="0">
                <a:solidFill>
                  <a:srgbClr val="C00000"/>
                </a:solidFill>
                <a:uFillTx/>
                <a:latin typeface="HGS創英角ｺﾞｼｯｸUB" panose="020B0900000000000000" pitchFamily="50" charset="-128"/>
                <a:ea typeface="HGS創英角ｺﾞｼｯｸUB" panose="020B0900000000000000" pitchFamily="50" charset="-128"/>
              </a:rPr>
              <a:t>誰と）誰の為に、</a:t>
            </a:r>
            <a:r>
              <a:rPr lang="ja-JP" altLang="en-US" dirty="0">
                <a:uFillTx/>
                <a:latin typeface="HGS創英角ｺﾞｼｯｸUB" panose="020B0900000000000000" pitchFamily="50" charset="-128"/>
                <a:ea typeface="HGS創英角ｺﾞｼｯｸUB" panose="020B0900000000000000" pitchFamily="50" charset="-128"/>
              </a:rPr>
              <a:t>　あなたとあなたの大切な人の為に</a:t>
            </a:r>
            <a:endParaRPr lang="en-US" altLang="ja-JP" dirty="0">
              <a:uFillTx/>
              <a:latin typeface="HGS創英角ｺﾞｼｯｸUB" panose="020B0900000000000000" pitchFamily="50" charset="-128"/>
              <a:ea typeface="HGS創英角ｺﾞｼｯｸUB" panose="020B0900000000000000" pitchFamily="50" charset="-128"/>
            </a:endParaRPr>
          </a:p>
          <a:p>
            <a:pPr>
              <a:lnSpc>
                <a:spcPct val="150000"/>
              </a:lnSpc>
            </a:pPr>
            <a:r>
              <a:rPr kumimoji="1" lang="ja-JP" altLang="en-US" dirty="0">
                <a:solidFill>
                  <a:srgbClr val="C00000"/>
                </a:solidFill>
                <a:uFillTx/>
                <a:latin typeface="HGS創英角ｺﾞｼｯｸUB" panose="020B0900000000000000" pitchFamily="50" charset="-128"/>
                <a:ea typeface="HGS創英角ｺﾞｼｯｸUB" panose="020B0900000000000000" pitchFamily="50" charset="-128"/>
              </a:rPr>
              <a:t>９、なぜ、　</a:t>
            </a:r>
            <a:r>
              <a:rPr kumimoji="1" lang="ja-JP" altLang="en-US" dirty="0">
                <a:uFillTx/>
                <a:latin typeface="HGS創英角ｺﾞｼｯｸUB" panose="020B0900000000000000" pitchFamily="50" charset="-128"/>
                <a:ea typeface="HGS創英角ｺﾞｼｯｸUB" panose="020B0900000000000000" pitchFamily="50" charset="-128"/>
              </a:rPr>
              <a:t>特別な時間を過ごして貰う為</a:t>
            </a:r>
            <a:endParaRPr kumimoji="1" lang="en-US" altLang="ja-JP" dirty="0">
              <a:uFillTx/>
              <a:latin typeface="HGS創英角ｺﾞｼｯｸUB" panose="020B0900000000000000" pitchFamily="50" charset="-128"/>
              <a:ea typeface="HGS創英角ｺﾞｼｯｸUB" panose="020B0900000000000000" pitchFamily="50" charset="-128"/>
            </a:endParaRPr>
          </a:p>
          <a:p>
            <a:pPr>
              <a:lnSpc>
                <a:spcPct val="150000"/>
              </a:lnSpc>
            </a:pPr>
            <a:r>
              <a:rPr lang="en-US" altLang="ja-JP" dirty="0">
                <a:solidFill>
                  <a:srgbClr val="C00000"/>
                </a:solidFill>
                <a:uFillTx/>
                <a:latin typeface="HGS創英角ｺﾞｼｯｸUB" panose="020B0900000000000000" pitchFamily="50" charset="-128"/>
                <a:ea typeface="HGS創英角ｺﾞｼｯｸUB" panose="020B0900000000000000" pitchFamily="50" charset="-128"/>
              </a:rPr>
              <a:t>10</a:t>
            </a:r>
            <a:r>
              <a:rPr lang="ja-JP" altLang="en-US" dirty="0" err="1">
                <a:solidFill>
                  <a:srgbClr val="C00000"/>
                </a:solidFill>
                <a:uFillTx/>
                <a:latin typeface="HGS創英角ｺﾞｼｯｸUB" panose="020B0900000000000000" pitchFamily="50" charset="-128"/>
                <a:ea typeface="HGS創英角ｺﾞｼｯｸUB" panose="020B0900000000000000" pitchFamily="50" charset="-128"/>
              </a:rPr>
              <a:t>、</a:t>
            </a:r>
            <a:r>
              <a:rPr lang="ja-JP" altLang="en-US" dirty="0">
                <a:solidFill>
                  <a:srgbClr val="C00000"/>
                </a:solidFill>
                <a:uFillTx/>
                <a:latin typeface="HGS創英角ｺﾞｼｯｸUB" panose="020B0900000000000000" pitchFamily="50" charset="-128"/>
                <a:ea typeface="HGS創英角ｺﾞｼｯｸUB" panose="020B0900000000000000" pitchFamily="50" charset="-128"/>
              </a:rPr>
              <a:t>いつ</a:t>
            </a:r>
            <a:r>
              <a:rPr lang="en-US" altLang="ja-JP" dirty="0">
                <a:solidFill>
                  <a:srgbClr val="C00000"/>
                </a:solidFill>
                <a:uFillTx/>
                <a:latin typeface="HGS創英角ｺﾞｼｯｸUB" panose="020B0900000000000000" pitchFamily="50" charset="-128"/>
                <a:ea typeface="HGS創英角ｺﾞｼｯｸUB" panose="020B0900000000000000" pitchFamily="50" charset="-128"/>
              </a:rPr>
              <a:t>(</a:t>
            </a:r>
            <a:r>
              <a:rPr lang="ja-JP" altLang="en-US" dirty="0">
                <a:solidFill>
                  <a:srgbClr val="C00000"/>
                </a:solidFill>
                <a:uFillTx/>
                <a:latin typeface="HGS創英角ｺﾞｼｯｸUB" panose="020B0900000000000000" pitchFamily="50" charset="-128"/>
                <a:ea typeface="HGS創英角ｺﾞｼｯｸUB" panose="020B0900000000000000" pitchFamily="50" charset="-128"/>
              </a:rPr>
              <a:t>からいつまで）、</a:t>
            </a:r>
            <a:r>
              <a:rPr lang="ja-JP" altLang="en-US" dirty="0">
                <a:uFillTx/>
                <a:latin typeface="HGS創英角ｺﾞｼｯｸUB" panose="020B0900000000000000" pitchFamily="50" charset="-128"/>
                <a:ea typeface="HGS創英角ｺﾞｼｯｸUB" panose="020B0900000000000000" pitchFamily="50" charset="-128"/>
              </a:rPr>
              <a:t>　記念日、誕生日、結婚記念日</a:t>
            </a:r>
            <a:endParaRPr lang="en-US" altLang="ja-JP" dirty="0">
              <a:uFillTx/>
              <a:latin typeface="HGS創英角ｺﾞｼｯｸUB" panose="020B0900000000000000" pitchFamily="50" charset="-128"/>
              <a:ea typeface="HGS創英角ｺﾞｼｯｸUB" panose="020B0900000000000000" pitchFamily="50" charset="-128"/>
            </a:endParaRPr>
          </a:p>
          <a:p>
            <a:pPr>
              <a:lnSpc>
                <a:spcPct val="150000"/>
              </a:lnSpc>
            </a:pPr>
            <a:r>
              <a:rPr kumimoji="1" lang="en-US" altLang="ja-JP" dirty="0">
                <a:solidFill>
                  <a:srgbClr val="C00000"/>
                </a:solidFill>
                <a:uFillTx/>
                <a:latin typeface="HGS創英角ｺﾞｼｯｸUB" panose="020B0900000000000000" pitchFamily="50" charset="-128"/>
                <a:ea typeface="HGS創英角ｺﾞｼｯｸUB" panose="020B0900000000000000" pitchFamily="50" charset="-128"/>
              </a:rPr>
              <a:t>11</a:t>
            </a:r>
            <a:r>
              <a:rPr kumimoji="1" lang="ja-JP" altLang="en-US" dirty="0" err="1">
                <a:solidFill>
                  <a:srgbClr val="C00000"/>
                </a:solidFill>
                <a:uFillTx/>
                <a:latin typeface="HGS創英角ｺﾞｼｯｸUB" panose="020B0900000000000000" pitchFamily="50" charset="-128"/>
                <a:ea typeface="HGS創英角ｺﾞｼｯｸUB" panose="020B0900000000000000" pitchFamily="50" charset="-128"/>
              </a:rPr>
              <a:t>、</a:t>
            </a:r>
            <a:r>
              <a:rPr kumimoji="1" lang="ja-JP" altLang="en-US" dirty="0">
                <a:solidFill>
                  <a:srgbClr val="C00000"/>
                </a:solidFill>
                <a:uFillTx/>
                <a:latin typeface="HGS創英角ｺﾞｼｯｸUB" panose="020B0900000000000000" pitchFamily="50" charset="-128"/>
                <a:ea typeface="HGS創英角ｺﾞｼｯｸUB" panose="020B0900000000000000" pitchFamily="50" charset="-128"/>
              </a:rPr>
              <a:t>何を提供する、</a:t>
            </a:r>
            <a:r>
              <a:rPr kumimoji="1" lang="ja-JP" altLang="en-US" dirty="0">
                <a:uFillTx/>
                <a:latin typeface="HGS創英角ｺﾞｼｯｸUB" panose="020B0900000000000000" pitchFamily="50" charset="-128"/>
                <a:ea typeface="HGS創英角ｺﾞｼｯｸUB" panose="020B0900000000000000" pitchFamily="50" charset="-128"/>
              </a:rPr>
              <a:t>　フレンチ料理のコース、（思い出）</a:t>
            </a:r>
            <a:endParaRPr kumimoji="1" lang="en-US" altLang="ja-JP" dirty="0">
              <a:uFillTx/>
              <a:latin typeface="HGS創英角ｺﾞｼｯｸUB" panose="020B0900000000000000" pitchFamily="50" charset="-128"/>
              <a:ea typeface="HGS創英角ｺﾞｼｯｸUB" panose="020B0900000000000000" pitchFamily="50" charset="-128"/>
            </a:endParaRPr>
          </a:p>
          <a:p>
            <a:pPr>
              <a:lnSpc>
                <a:spcPct val="150000"/>
              </a:lnSpc>
            </a:pPr>
            <a:r>
              <a:rPr lang="en-US" altLang="ja-JP" dirty="0">
                <a:solidFill>
                  <a:srgbClr val="C00000"/>
                </a:solidFill>
                <a:uFillTx/>
                <a:latin typeface="HGS創英角ｺﾞｼｯｸUB" panose="020B0900000000000000" pitchFamily="50" charset="-128"/>
                <a:ea typeface="HGS創英角ｺﾞｼｯｸUB" panose="020B0900000000000000" pitchFamily="50" charset="-128"/>
              </a:rPr>
              <a:t>12</a:t>
            </a:r>
            <a:r>
              <a:rPr lang="ja-JP" altLang="en-US" dirty="0" err="1">
                <a:solidFill>
                  <a:srgbClr val="C00000"/>
                </a:solidFill>
                <a:uFillTx/>
                <a:latin typeface="HGS創英角ｺﾞｼｯｸUB" panose="020B0900000000000000" pitchFamily="50" charset="-128"/>
                <a:ea typeface="HGS創英角ｺﾞｼｯｸUB" panose="020B0900000000000000" pitchFamily="50" charset="-128"/>
              </a:rPr>
              <a:t>、</a:t>
            </a:r>
            <a:r>
              <a:rPr lang="ja-JP" altLang="en-US" dirty="0">
                <a:solidFill>
                  <a:srgbClr val="C00000"/>
                </a:solidFill>
                <a:uFillTx/>
                <a:latin typeface="HGS創英角ｺﾞｼｯｸUB" panose="020B0900000000000000" pitchFamily="50" charset="-128"/>
                <a:ea typeface="HGS創英角ｺﾞｼｯｸUB" panose="020B0900000000000000" pitchFamily="50" charset="-128"/>
              </a:rPr>
              <a:t>プラスアルファのメリット、</a:t>
            </a:r>
            <a:r>
              <a:rPr lang="ja-JP" altLang="en-US" dirty="0">
                <a:uFillTx/>
                <a:latin typeface="HGS創英角ｺﾞｼｯｸUB" panose="020B0900000000000000" pitchFamily="50" charset="-128"/>
                <a:ea typeface="HGS創英角ｺﾞｼｯｸUB" panose="020B0900000000000000" pitchFamily="50" charset="-128"/>
              </a:rPr>
              <a:t>　コースに付加される</a:t>
            </a:r>
            <a:r>
              <a:rPr lang="en-US" altLang="ja-JP" dirty="0">
                <a:uFillTx/>
                <a:latin typeface="HGS創英角ｺﾞｼｯｸUB" panose="020B0900000000000000" pitchFamily="50" charset="-128"/>
                <a:ea typeface="HGS創英角ｺﾞｼｯｸUB" panose="020B0900000000000000" pitchFamily="50" charset="-128"/>
              </a:rPr>
              <a:t>1</a:t>
            </a:r>
            <a:r>
              <a:rPr lang="ja-JP" altLang="en-US" dirty="0">
                <a:uFillTx/>
                <a:latin typeface="HGS創英角ｺﾞｼｯｸUB" panose="020B0900000000000000" pitchFamily="50" charset="-128"/>
                <a:ea typeface="HGS創英角ｺﾞｼｯｸUB" panose="020B0900000000000000" pitchFamily="50" charset="-128"/>
              </a:rPr>
              <a:t>杯のワイン、シェフが食事に合った、</a:t>
            </a:r>
            <a:r>
              <a:rPr kumimoji="1" lang="ja-JP" altLang="en-US" dirty="0">
                <a:uFillTx/>
                <a:latin typeface="HGS創英角ｺﾞｼｯｸUB" panose="020B0900000000000000" pitchFamily="50" charset="-128"/>
                <a:ea typeface="HGS創英角ｺﾞｼｯｸUB" panose="020B0900000000000000" pitchFamily="50" charset="-128"/>
              </a:rPr>
              <a:t>ワインを選んでくれる、誕生日には、名前入りのデザートとワイン</a:t>
            </a:r>
            <a:r>
              <a:rPr kumimoji="1" lang="en-US" altLang="ja-JP" dirty="0">
                <a:uFillTx/>
                <a:latin typeface="HGS創英角ｺﾞｼｯｸUB" panose="020B0900000000000000" pitchFamily="50" charset="-128"/>
                <a:ea typeface="HGS創英角ｺﾞｼｯｸUB" panose="020B0900000000000000" pitchFamily="50" charset="-128"/>
              </a:rPr>
              <a:t>1</a:t>
            </a:r>
            <a:r>
              <a:rPr kumimoji="1" lang="ja-JP" altLang="en-US" dirty="0">
                <a:uFillTx/>
                <a:latin typeface="HGS創英角ｺﾞｼｯｸUB" panose="020B0900000000000000" pitchFamily="50" charset="-128"/>
                <a:ea typeface="HGS創英角ｺﾞｼｯｸUB" panose="020B0900000000000000" pitchFamily="50" charset="-128"/>
              </a:rPr>
              <a:t>杯サービス</a:t>
            </a:r>
          </a:p>
        </p:txBody>
      </p:sp>
      <p:sp>
        <p:nvSpPr>
          <p:cNvPr id="4" name="テキスト ボックス 3"/>
          <p:cNvSpPr txBox="1">
            <a:spLocks/>
          </p:cNvSpPr>
          <p:nvPr/>
        </p:nvSpPr>
        <p:spPr>
          <a:xfrm>
            <a:off x="0" y="144435"/>
            <a:ext cx="4216401" cy="369332"/>
          </a:xfrm>
          <a:prstGeom prst="rect">
            <a:avLst/>
          </a:prstGeom>
          <a:noFill/>
        </p:spPr>
        <p:txBody>
          <a:bodyPr wrap="square" rtlCol="0">
            <a:spAutoFit/>
          </a:bodyPr>
          <a:lstStyle/>
          <a:p>
            <a:r>
              <a:rPr kumimoji="1" lang="ja-JP" altLang="en-US" dirty="0">
                <a:uFillTx/>
              </a:rPr>
              <a:t>◆ブランドコンセプトストーリー</a:t>
            </a:r>
          </a:p>
        </p:txBody>
      </p:sp>
      <p:sp>
        <p:nvSpPr>
          <p:cNvPr id="5" name="テキスト ボックス 4"/>
          <p:cNvSpPr txBox="1">
            <a:spLocks/>
          </p:cNvSpPr>
          <p:nvPr/>
        </p:nvSpPr>
        <p:spPr>
          <a:xfrm>
            <a:off x="1233581" y="557005"/>
            <a:ext cx="6702719" cy="338554"/>
          </a:xfrm>
          <a:prstGeom prst="rect">
            <a:avLst/>
          </a:prstGeom>
          <a:noFill/>
        </p:spPr>
        <p:txBody>
          <a:bodyPr wrap="square" rtlCol="0">
            <a:spAutoFit/>
          </a:bodyPr>
          <a:lstStyle/>
          <a:p>
            <a:r>
              <a:rPr kumimoji="1" lang="ja-JP" altLang="en-US" sz="1600" dirty="0">
                <a:uFillTx/>
                <a:latin typeface="HGS創英角ｺﾞｼｯｸUB" panose="020B0900000000000000" pitchFamily="50" charset="-128"/>
                <a:ea typeface="HGS創英角ｺﾞｼｯｸUB" panose="020B0900000000000000" pitchFamily="50" charset="-128"/>
              </a:rPr>
              <a:t>「大切な人、日に行く季節感を感じ思い出となるフレンチレストラン」</a:t>
            </a:r>
          </a:p>
        </p:txBody>
      </p:sp>
      <p:sp>
        <p:nvSpPr>
          <p:cNvPr id="6" name="テキスト ボックス 5"/>
          <p:cNvSpPr txBox="1">
            <a:spLocks/>
          </p:cNvSpPr>
          <p:nvPr/>
        </p:nvSpPr>
        <p:spPr>
          <a:xfrm>
            <a:off x="7625750" y="94891"/>
            <a:ext cx="1328469"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en-US" altLang="ja-JP" dirty="0">
                <a:uFillTx/>
              </a:rPr>
              <a:t>FBT-88</a:t>
            </a:r>
            <a:endParaRPr kumimoji="1" lang="ja-JP" altLang="en-US" dirty="0">
              <a:uFillTx/>
            </a:endParaRPr>
          </a:p>
        </p:txBody>
      </p:sp>
    </p:spTree>
    <p:extLst>
      <p:ext uri="{BB962C8B-B14F-4D97-AF65-F5344CB8AC3E}">
        <p14:creationId xmlns:p14="http://schemas.microsoft.com/office/powerpoint/2010/main" val="842763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E4F4975C-0078-43CD-8BFC-D4DE83545506}" type="slidenum">
              <a:rPr kumimoji="1" lang="ja-JP" altLang="en-US" smtClean="0">
                <a:uFillTx/>
              </a:rPr>
              <a:t>19</a:t>
            </a:fld>
            <a:endParaRPr kumimoji="1" lang="ja-JP" altLang="en-US">
              <a:uFillTx/>
            </a:endParaRPr>
          </a:p>
        </p:txBody>
      </p:sp>
      <p:sp>
        <p:nvSpPr>
          <p:cNvPr id="3" name="テキスト ボックス 2"/>
          <p:cNvSpPr txBox="1">
            <a:spLocks/>
          </p:cNvSpPr>
          <p:nvPr/>
        </p:nvSpPr>
        <p:spPr>
          <a:xfrm>
            <a:off x="232914" y="501830"/>
            <a:ext cx="8721306" cy="6032421"/>
          </a:xfrm>
          <a:prstGeom prst="rect">
            <a:avLst/>
          </a:prstGeom>
          <a:noFill/>
          <a:ln>
            <a:solidFill>
              <a:schemeClr val="tx1"/>
            </a:solidFill>
          </a:ln>
        </p:spPr>
        <p:txBody>
          <a:bodyPr wrap="square" rtlCol="0">
            <a:spAutoFit/>
          </a:bodyPr>
          <a:lstStyle/>
          <a:p>
            <a:r>
              <a:rPr kumimoji="1" lang="ja-JP" altLang="en-US" dirty="0">
                <a:uFillTx/>
              </a:rPr>
              <a:t>とある駅</a:t>
            </a:r>
            <a:r>
              <a:rPr lang="ja-JP" altLang="en-US" dirty="0">
                <a:uFillTx/>
              </a:rPr>
              <a:t>前にある餃子専門店は、オープンから</a:t>
            </a:r>
            <a:r>
              <a:rPr lang="en-US" altLang="ja-JP" dirty="0">
                <a:uFillTx/>
              </a:rPr>
              <a:t>3</a:t>
            </a:r>
            <a:r>
              <a:rPr lang="ja-JP" altLang="en-US" dirty="0">
                <a:uFillTx/>
              </a:rPr>
              <a:t>年を経過したカウンター中心の小さなお店です。駅前ですからお店の前には、結構な人通りがある為、通勤の際には、目</a:t>
            </a:r>
            <a:r>
              <a:rPr lang="ja-JP" altLang="en-US">
                <a:uFillTx/>
              </a:rPr>
              <a:t>に入るイメージです。</a:t>
            </a:r>
            <a:endParaRPr lang="en-US" altLang="ja-JP" dirty="0">
              <a:uFillTx/>
            </a:endParaRPr>
          </a:p>
          <a:p>
            <a:endParaRPr lang="en-US" altLang="ja-JP" sz="1100" dirty="0">
              <a:uFillTx/>
            </a:endParaRPr>
          </a:p>
          <a:p>
            <a:r>
              <a:rPr lang="ja-JP" altLang="en-US">
                <a:uFillTx/>
              </a:rPr>
              <a:t>その</a:t>
            </a:r>
            <a:r>
              <a:rPr lang="ja-JP" altLang="en-US" dirty="0">
                <a:uFillTx/>
              </a:rPr>
              <a:t>餃子専門店は、メインのパリッとした、ひとくち餃子とその他</a:t>
            </a:r>
            <a:r>
              <a:rPr lang="en-US" altLang="ja-JP" dirty="0">
                <a:uFillTx/>
              </a:rPr>
              <a:t>10</a:t>
            </a:r>
            <a:r>
              <a:rPr lang="ja-JP" altLang="en-US" dirty="0">
                <a:uFillTx/>
              </a:rPr>
              <a:t>種類の餃子と軽めの一品料理を揃えて</a:t>
            </a:r>
            <a:r>
              <a:rPr lang="ja-JP" altLang="en-US">
                <a:uFillTx/>
              </a:rPr>
              <a:t>います。</a:t>
            </a:r>
            <a:endParaRPr lang="en-US" altLang="ja-JP" dirty="0">
              <a:uFillTx/>
            </a:endParaRPr>
          </a:p>
          <a:p>
            <a:endParaRPr lang="en-US" altLang="ja-JP" sz="1100" dirty="0">
              <a:uFillTx/>
            </a:endParaRPr>
          </a:p>
          <a:p>
            <a:r>
              <a:rPr lang="ja-JP" altLang="en-US">
                <a:uFillTx/>
              </a:rPr>
              <a:t>アルコール</a:t>
            </a:r>
            <a:r>
              <a:rPr lang="ja-JP" altLang="en-US" dirty="0">
                <a:uFillTx/>
              </a:rPr>
              <a:t>もビールを中心に数十種類揃えており、餃子で一杯のイメージのお店で、</a:t>
            </a:r>
            <a:endParaRPr lang="en-US" altLang="ja-JP" dirty="0">
              <a:uFillTx/>
            </a:endParaRPr>
          </a:p>
          <a:p>
            <a:r>
              <a:rPr lang="ja-JP" altLang="en-US" dirty="0">
                <a:uFillTx/>
              </a:rPr>
              <a:t>餃子とビールと</a:t>
            </a:r>
            <a:r>
              <a:rPr lang="ja-JP" altLang="en-US">
                <a:uFillTx/>
              </a:rPr>
              <a:t>おつまみを取って</a:t>
            </a:r>
            <a:r>
              <a:rPr lang="ja-JP" altLang="en-US" dirty="0">
                <a:uFillTx/>
              </a:rPr>
              <a:t>も</a:t>
            </a:r>
            <a:r>
              <a:rPr lang="en-US" altLang="ja-JP" dirty="0">
                <a:uFillTx/>
              </a:rPr>
              <a:t>2000</a:t>
            </a:r>
            <a:r>
              <a:rPr lang="ja-JP" altLang="en-US">
                <a:uFillTx/>
              </a:rPr>
              <a:t>円以内で</a:t>
            </a:r>
            <a:r>
              <a:rPr lang="ja-JP" altLang="en-US" dirty="0">
                <a:uFillTx/>
              </a:rPr>
              <a:t>小腹が満たされる価格帯です。</a:t>
            </a:r>
            <a:endParaRPr lang="en-US" altLang="ja-JP" dirty="0">
              <a:uFillTx/>
            </a:endParaRPr>
          </a:p>
          <a:p>
            <a:endParaRPr lang="en-US" altLang="ja-JP" sz="1100" dirty="0">
              <a:uFillTx/>
            </a:endParaRPr>
          </a:p>
          <a:p>
            <a:r>
              <a:rPr lang="ja-JP" altLang="en-US">
                <a:uFillTx/>
              </a:rPr>
              <a:t>お店</a:t>
            </a:r>
            <a:r>
              <a:rPr lang="ja-JP" altLang="en-US" dirty="0">
                <a:uFillTx/>
              </a:rPr>
              <a:t>の外からも中からも、餃子を焼いている風景が見えて、ジュウ</a:t>
            </a:r>
            <a:r>
              <a:rPr lang="en-US" altLang="ja-JP" dirty="0">
                <a:uFillTx/>
              </a:rPr>
              <a:t>―</a:t>
            </a:r>
            <a:r>
              <a:rPr lang="ja-JP" altLang="en-US" dirty="0">
                <a:uFillTx/>
              </a:rPr>
              <a:t>という美味しい焼き音や水蒸気が目に入り、美味しさを引き立ててくれます。</a:t>
            </a:r>
            <a:endParaRPr lang="en-US" altLang="ja-JP" dirty="0">
              <a:uFillTx/>
            </a:endParaRPr>
          </a:p>
          <a:p>
            <a:endParaRPr lang="en-US" altLang="ja-JP" sz="1100" dirty="0">
              <a:uFillTx/>
            </a:endParaRPr>
          </a:p>
          <a:p>
            <a:r>
              <a:rPr lang="ja-JP" altLang="en-US" dirty="0">
                <a:uFillTx/>
              </a:rPr>
              <a:t>カウンター越しに焼きを見ていると、気軽に店員さんが話し掛けてくれて、同僚との語らいにプラスして、店員さんとの会話も楽しめ、同僚との会話も弾む感じです。</a:t>
            </a:r>
            <a:endParaRPr lang="en-US" altLang="ja-JP" dirty="0">
              <a:uFillTx/>
            </a:endParaRPr>
          </a:p>
          <a:p>
            <a:endParaRPr lang="en-US" altLang="ja-JP" dirty="0">
              <a:uFillTx/>
            </a:endParaRPr>
          </a:p>
          <a:p>
            <a:r>
              <a:rPr lang="ja-JP" altLang="en-US" dirty="0">
                <a:uFillTx/>
              </a:rPr>
              <a:t>また、店員さん</a:t>
            </a:r>
            <a:r>
              <a:rPr lang="ja-JP" altLang="en-US">
                <a:uFillTx/>
              </a:rPr>
              <a:t>たちはみんな</a:t>
            </a:r>
            <a:r>
              <a:rPr lang="ja-JP" altLang="en-US" dirty="0">
                <a:uFillTx/>
              </a:rPr>
              <a:t>元気はつらつで、気持ちの良いノリで接してくれます。</a:t>
            </a:r>
            <a:endParaRPr lang="en-US" altLang="ja-JP" dirty="0">
              <a:uFillTx/>
            </a:endParaRPr>
          </a:p>
          <a:p>
            <a:r>
              <a:rPr lang="ja-JP" altLang="en-US" dirty="0">
                <a:uFillTx/>
              </a:rPr>
              <a:t>初めての来店の際は、お得なセットメニューを教えてくれ、</a:t>
            </a:r>
            <a:r>
              <a:rPr lang="en-US" altLang="ja-JP" dirty="0">
                <a:uFillTx/>
              </a:rPr>
              <a:t>2</a:t>
            </a:r>
            <a:r>
              <a:rPr lang="ja-JP" altLang="en-US" dirty="0">
                <a:uFillTx/>
              </a:rPr>
              <a:t>回目の際は、メインの餃子の次に人気があるエビがタップリ入ったプリプリの海老餃子を進めてくれました。</a:t>
            </a:r>
            <a:endParaRPr lang="en-US" altLang="ja-JP" dirty="0">
              <a:uFillTx/>
            </a:endParaRPr>
          </a:p>
          <a:p>
            <a:endParaRPr lang="en-US" altLang="ja-JP" dirty="0">
              <a:uFillTx/>
            </a:endParaRPr>
          </a:p>
          <a:p>
            <a:r>
              <a:rPr lang="ja-JP" altLang="en-US" dirty="0">
                <a:uFillTx/>
              </a:rPr>
              <a:t>お店の名前は、餃子の餃を繰り返し、チャオチャオといいます。餃子を通してお客</a:t>
            </a:r>
            <a:r>
              <a:rPr lang="ja-JP" altLang="en-US">
                <a:uFillTx/>
              </a:rPr>
              <a:t>様に元気</a:t>
            </a:r>
            <a:r>
              <a:rPr lang="ja-JP" altLang="en-US" dirty="0">
                <a:uFillTx/>
              </a:rPr>
              <a:t>を与えるお店を目指しているそうです。</a:t>
            </a:r>
            <a:endParaRPr lang="en-US" altLang="ja-JP" dirty="0">
              <a:uFillTx/>
            </a:endParaRPr>
          </a:p>
        </p:txBody>
      </p:sp>
      <p:sp>
        <p:nvSpPr>
          <p:cNvPr id="4" name="テキスト ボックス 3"/>
          <p:cNvSpPr txBox="1">
            <a:spLocks/>
          </p:cNvSpPr>
          <p:nvPr/>
        </p:nvSpPr>
        <p:spPr>
          <a:xfrm>
            <a:off x="232914" y="94891"/>
            <a:ext cx="7884543" cy="369332"/>
          </a:xfrm>
          <a:prstGeom prst="rect">
            <a:avLst/>
          </a:prstGeom>
          <a:noFill/>
        </p:spPr>
        <p:txBody>
          <a:bodyPr wrap="square" rtlCol="0">
            <a:spAutoFit/>
          </a:bodyPr>
          <a:lstStyle/>
          <a:p>
            <a:r>
              <a:rPr kumimoji="1" lang="ja-JP" altLang="en-US" dirty="0">
                <a:uFillTx/>
              </a:rPr>
              <a:t>◆ブランドコンセプトストーリー</a:t>
            </a:r>
            <a:r>
              <a:rPr kumimoji="1" lang="en-US" altLang="ja-JP" dirty="0">
                <a:uFillTx/>
              </a:rPr>
              <a:t>(</a:t>
            </a:r>
            <a:r>
              <a:rPr kumimoji="1" lang="ja-JP" altLang="en-US" dirty="0">
                <a:uFillTx/>
              </a:rPr>
              <a:t>ちょい飲み餃子専門店）</a:t>
            </a:r>
          </a:p>
        </p:txBody>
      </p:sp>
      <p:sp>
        <p:nvSpPr>
          <p:cNvPr id="5" name="テキスト ボックス 4"/>
          <p:cNvSpPr txBox="1">
            <a:spLocks/>
          </p:cNvSpPr>
          <p:nvPr/>
        </p:nvSpPr>
        <p:spPr>
          <a:xfrm>
            <a:off x="7625750" y="94891"/>
            <a:ext cx="1328469"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en-US" altLang="ja-JP" dirty="0">
                <a:uFillTx/>
              </a:rPr>
              <a:t>FBT-87</a:t>
            </a:r>
            <a:endParaRPr kumimoji="1" lang="ja-JP" altLang="en-US" dirty="0">
              <a:uFillTx/>
            </a:endParaRPr>
          </a:p>
        </p:txBody>
      </p:sp>
    </p:spTree>
    <p:extLst>
      <p:ext uri="{BB962C8B-B14F-4D97-AF65-F5344CB8AC3E}">
        <p14:creationId xmlns:p14="http://schemas.microsoft.com/office/powerpoint/2010/main" val="3688397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AF986FA-2064-CD40-BA46-ECC5D0B4F7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8626" y="0"/>
            <a:ext cx="2646596" cy="742804"/>
          </a:xfrm>
          <a:prstGeom prst="rect">
            <a:avLst/>
          </a:prstGeom>
        </p:spPr>
      </p:pic>
      <p:sp>
        <p:nvSpPr>
          <p:cNvPr id="10" name="正方形/長方形 9">
            <a:extLst>
              <a:ext uri="{FF2B5EF4-FFF2-40B4-BE49-F238E27FC236}">
                <a16:creationId xmlns:a16="http://schemas.microsoft.com/office/drawing/2014/main" id="{9D7AB86E-B8C2-5048-8C7C-BB120D35B133}"/>
              </a:ext>
            </a:extLst>
          </p:cNvPr>
          <p:cNvSpPr/>
          <p:nvPr/>
        </p:nvSpPr>
        <p:spPr>
          <a:xfrm>
            <a:off x="0" y="6639102"/>
            <a:ext cx="9144000" cy="218897"/>
          </a:xfrm>
          <a:prstGeom prst="rect">
            <a:avLst/>
          </a:prstGeom>
          <a:solidFill>
            <a:srgbClr val="BF0C11"/>
          </a:solidFill>
        </p:spPr>
        <p:style>
          <a:lnRef idx="0">
            <a:schemeClr val="accent2"/>
          </a:lnRef>
          <a:fillRef idx="3">
            <a:schemeClr val="accent2"/>
          </a:fillRef>
          <a:effectRef idx="3">
            <a:schemeClr val="accent2"/>
          </a:effectRef>
          <a:fontRef idx="minor">
            <a:schemeClr val="lt1"/>
          </a:fontRef>
        </p:style>
        <p:txBody>
          <a:bodyPr rtlCol="0" anchor="ctr"/>
          <a:lstStyle/>
          <a:p>
            <a:r>
              <a:rPr lang="en-US" altLang="ja-JP" sz="1000" dirty="0">
                <a:solidFill>
                  <a:schemeClr val="bg1"/>
                </a:solidFill>
              </a:rPr>
              <a:t>Copyright(C) </a:t>
            </a:r>
            <a:r>
              <a:rPr lang="ja-JP" altLang="en-US" sz="1000">
                <a:solidFill>
                  <a:schemeClr val="bg1"/>
                </a:solidFill>
              </a:rPr>
              <a:t>株式会社エフワンコンサルティング </a:t>
            </a:r>
            <a:r>
              <a:rPr lang="en-US" altLang="ja-JP" sz="1000" dirty="0">
                <a:solidFill>
                  <a:schemeClr val="bg1"/>
                </a:solidFill>
              </a:rPr>
              <a:t>All rights reserved.</a:t>
            </a:r>
            <a:r>
              <a:rPr lang="en-US" altLang="ja-JP" sz="1000" dirty="0">
                <a:solidFill>
                  <a:schemeClr val="bg1">
                    <a:lumMod val="50000"/>
                  </a:schemeClr>
                </a:solidFill>
              </a:rPr>
              <a:t> </a:t>
            </a:r>
            <a:endParaRPr lang="ja-JP" altLang="en-US" sz="1000" dirty="0">
              <a:solidFill>
                <a:schemeClr val="bg1">
                  <a:lumMod val="50000"/>
                </a:schemeClr>
              </a:solidFill>
            </a:endParaRPr>
          </a:p>
        </p:txBody>
      </p:sp>
      <p:sp>
        <p:nvSpPr>
          <p:cNvPr id="2" name="正方形/長方形 1">
            <a:extLst>
              <a:ext uri="{FF2B5EF4-FFF2-40B4-BE49-F238E27FC236}">
                <a16:creationId xmlns:a16="http://schemas.microsoft.com/office/drawing/2014/main" id="{C4DAA4EB-649E-FB4C-B520-D98435688AF3}"/>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sp>
        <p:nvSpPr>
          <p:cNvPr id="3" name="テキスト ボックス 2">
            <a:extLst>
              <a:ext uri="{FF2B5EF4-FFF2-40B4-BE49-F238E27FC236}">
                <a16:creationId xmlns:a16="http://schemas.microsoft.com/office/drawing/2014/main" id="{D70B4D4C-74AC-5641-A3F6-8F8F4A874624}"/>
              </a:ext>
            </a:extLst>
          </p:cNvPr>
          <p:cNvSpPr txBox="1"/>
          <p:nvPr/>
        </p:nvSpPr>
        <p:spPr>
          <a:xfrm>
            <a:off x="714703" y="297112"/>
            <a:ext cx="7924800" cy="6278642"/>
          </a:xfrm>
          <a:prstGeom prst="rect">
            <a:avLst/>
          </a:prstGeom>
          <a:noFill/>
        </p:spPr>
        <p:txBody>
          <a:bodyPr wrap="square" rtlCol="0">
            <a:spAutoFit/>
          </a:bodyPr>
          <a:lstStyle/>
          <a:p>
            <a:r>
              <a:rPr kumimoji="1" lang="ja-JP" altLang="en-US" sz="2400" b="1"/>
              <a:t>目次</a:t>
            </a:r>
            <a:endParaRPr kumimoji="1" lang="en-US" altLang="ja-JP" sz="2400" b="1" dirty="0"/>
          </a:p>
          <a:p>
            <a:endParaRPr lang="en-US" altLang="ja-JP" b="1" dirty="0"/>
          </a:p>
          <a:p>
            <a:r>
              <a:rPr lang="ja-JP" altLang="en-US" sz="2400" b="1"/>
              <a:t>はじめに：当プログラムの概念と概要</a:t>
            </a:r>
            <a:endParaRPr kumimoji="1" lang="en-US" altLang="ja-JP" sz="2400" b="1" dirty="0"/>
          </a:p>
          <a:p>
            <a:endParaRPr lang="en-US" altLang="ja-JP" b="1" dirty="0"/>
          </a:p>
          <a:p>
            <a:r>
              <a:rPr kumimoji="1" lang="en-US" altLang="ja-JP" sz="2400" b="1" dirty="0"/>
              <a:t>STEP1</a:t>
            </a:r>
            <a:r>
              <a:rPr kumimoji="1" lang="ja-JP" altLang="en-US" sz="2400" b="1"/>
              <a:t>：社長のリーダーシップ</a:t>
            </a:r>
            <a:endParaRPr kumimoji="1" lang="en-US" altLang="ja-JP" sz="2400" b="1" dirty="0"/>
          </a:p>
          <a:p>
            <a:endParaRPr lang="en-US" altLang="ja-JP" b="1" dirty="0"/>
          </a:p>
          <a:p>
            <a:r>
              <a:rPr kumimoji="1" lang="en-US" altLang="ja-JP" sz="2400" b="1" dirty="0">
                <a:solidFill>
                  <a:srgbClr val="C00000"/>
                </a:solidFill>
              </a:rPr>
              <a:t>STEP2</a:t>
            </a:r>
            <a:r>
              <a:rPr kumimoji="1" lang="ja-JP" altLang="en-US" sz="2400" b="1">
                <a:solidFill>
                  <a:srgbClr val="C00000"/>
                </a:solidFill>
              </a:rPr>
              <a:t>：業態コンセプト</a:t>
            </a:r>
            <a:endParaRPr kumimoji="1" lang="en-US" altLang="ja-JP" sz="2400" b="1" dirty="0">
              <a:solidFill>
                <a:srgbClr val="C00000"/>
              </a:solidFill>
            </a:endParaRPr>
          </a:p>
          <a:p>
            <a:endParaRPr lang="en-US" altLang="ja-JP" b="1" dirty="0"/>
          </a:p>
          <a:p>
            <a:r>
              <a:rPr kumimoji="1" lang="en-US" altLang="ja-JP" sz="2400" b="1" dirty="0"/>
              <a:t>STEP3</a:t>
            </a:r>
            <a:r>
              <a:rPr kumimoji="1" lang="ja-JP" altLang="en-US" sz="2400" b="1"/>
              <a:t>：標準事業計画</a:t>
            </a:r>
            <a:endParaRPr kumimoji="1" lang="en-US" altLang="ja-JP" sz="2400" b="1" dirty="0"/>
          </a:p>
          <a:p>
            <a:endParaRPr lang="en-US" altLang="ja-JP" b="1" dirty="0"/>
          </a:p>
          <a:p>
            <a:r>
              <a:rPr kumimoji="1" lang="en-US" altLang="ja-JP" sz="2400" b="1" dirty="0"/>
              <a:t>STEP4</a:t>
            </a:r>
            <a:r>
              <a:rPr kumimoji="1" lang="ja-JP" altLang="en-US" sz="2400" b="1"/>
              <a:t>：提供価値の基準、標準の設定管理</a:t>
            </a:r>
            <a:endParaRPr kumimoji="1" lang="en-US" altLang="ja-JP" sz="2400" b="1" dirty="0"/>
          </a:p>
          <a:p>
            <a:endParaRPr lang="en-US" altLang="ja-JP" b="1" dirty="0"/>
          </a:p>
          <a:p>
            <a:r>
              <a:rPr kumimoji="1" lang="en-US" altLang="ja-JP" sz="2400" b="1" dirty="0"/>
              <a:t>STEP5</a:t>
            </a:r>
            <a:r>
              <a:rPr kumimoji="1" lang="ja-JP" altLang="en-US" sz="2400" b="1"/>
              <a:t>：数値基準、標準の設定管理</a:t>
            </a:r>
            <a:endParaRPr kumimoji="1" lang="en-US" altLang="ja-JP" sz="2400" b="1" dirty="0"/>
          </a:p>
          <a:p>
            <a:endParaRPr lang="en-US" altLang="ja-JP" b="1" dirty="0"/>
          </a:p>
          <a:p>
            <a:r>
              <a:rPr kumimoji="1" lang="en-US" altLang="ja-JP" sz="2400" b="1" dirty="0"/>
              <a:t>STEP</a:t>
            </a:r>
            <a:r>
              <a:rPr lang="en-US" altLang="ja-JP" sz="2400" b="1" dirty="0"/>
              <a:t>6</a:t>
            </a:r>
            <a:r>
              <a:rPr lang="ja-JP" altLang="en-US" sz="2400" b="1"/>
              <a:t>：売上アップを定義する</a:t>
            </a:r>
            <a:endParaRPr lang="en-US" altLang="ja-JP" sz="2400" b="1" dirty="0"/>
          </a:p>
          <a:p>
            <a:endParaRPr kumimoji="1" lang="en-US" altLang="ja-JP" b="1" dirty="0"/>
          </a:p>
          <a:p>
            <a:r>
              <a:rPr lang="en-US" altLang="ja-JP" sz="2400" b="1" dirty="0"/>
              <a:t>STEP7</a:t>
            </a:r>
            <a:r>
              <a:rPr lang="ja-JP" altLang="en-US" sz="2400" b="1"/>
              <a:t>：自社メソッド構築（自信店長育成メソッド）</a:t>
            </a:r>
            <a:endParaRPr lang="en-US" altLang="ja-JP" sz="2400" b="1" dirty="0"/>
          </a:p>
          <a:p>
            <a:endParaRPr kumimoji="1" lang="en-US" altLang="ja-JP" b="1" dirty="0"/>
          </a:p>
          <a:p>
            <a:r>
              <a:rPr lang="en-US" altLang="ja-JP" sz="2400" b="1" dirty="0"/>
              <a:t>STEP8</a:t>
            </a:r>
            <a:r>
              <a:rPr lang="ja-JP" altLang="en-US" sz="2400" b="1"/>
              <a:t>：自信店長育成カリキュラム</a:t>
            </a:r>
            <a:endParaRPr lang="en-US" altLang="ja-JP" sz="2400" b="1" dirty="0"/>
          </a:p>
        </p:txBody>
      </p:sp>
    </p:spTree>
    <p:extLst>
      <p:ext uri="{BB962C8B-B14F-4D97-AF65-F5344CB8AC3E}">
        <p14:creationId xmlns:p14="http://schemas.microsoft.com/office/powerpoint/2010/main" val="25694700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E4F4975C-0078-43CD-8BFC-D4DE83545506}" type="slidenum">
              <a:rPr kumimoji="1" lang="ja-JP" altLang="en-US" smtClean="0">
                <a:uFillTx/>
              </a:rPr>
              <a:t>20</a:t>
            </a:fld>
            <a:endParaRPr kumimoji="1" lang="ja-JP" altLang="en-US">
              <a:uFillTx/>
            </a:endParaRPr>
          </a:p>
        </p:txBody>
      </p:sp>
      <p:sp>
        <p:nvSpPr>
          <p:cNvPr id="3" name="テキスト ボックス 2"/>
          <p:cNvSpPr txBox="1">
            <a:spLocks/>
          </p:cNvSpPr>
          <p:nvPr/>
        </p:nvSpPr>
        <p:spPr>
          <a:xfrm>
            <a:off x="224288" y="833771"/>
            <a:ext cx="8721306" cy="5909310"/>
          </a:xfrm>
          <a:prstGeom prst="rect">
            <a:avLst/>
          </a:prstGeom>
          <a:noFill/>
          <a:ln>
            <a:solidFill>
              <a:schemeClr val="tx1"/>
            </a:solidFill>
          </a:ln>
        </p:spPr>
        <p:txBody>
          <a:bodyPr wrap="square" rtlCol="0">
            <a:spAutoFit/>
          </a:bodyPr>
          <a:lstStyle/>
          <a:p>
            <a:pPr>
              <a:lnSpc>
                <a:spcPct val="150000"/>
              </a:lnSpc>
            </a:pPr>
            <a:r>
              <a:rPr kumimoji="1" lang="ja-JP" altLang="en-US" dirty="0">
                <a:solidFill>
                  <a:srgbClr val="C00000"/>
                </a:solidFill>
                <a:uFillTx/>
                <a:latin typeface="HGS創英角ｺﾞｼｯｸUB" panose="020B0900000000000000" pitchFamily="50" charset="-128"/>
                <a:ea typeface="HGS創英角ｺﾞｼｯｸUB" panose="020B0900000000000000" pitchFamily="50" charset="-128"/>
              </a:rPr>
              <a:t>１、誰が、</a:t>
            </a:r>
            <a:r>
              <a:rPr kumimoji="1" lang="ja-JP" altLang="en-US" dirty="0">
                <a:uFillTx/>
                <a:latin typeface="HGS創英角ｺﾞｼｯｸUB" panose="020B0900000000000000" pitchFamily="50" charset="-128"/>
                <a:ea typeface="HGS創英角ｺﾞｼｯｸUB" panose="020B0900000000000000" pitchFamily="50" charset="-128"/>
              </a:rPr>
              <a:t>　</a:t>
            </a:r>
            <a:endParaRPr kumimoji="1" lang="en-US" altLang="ja-JP" dirty="0">
              <a:uFillTx/>
              <a:latin typeface="HGS創英角ｺﾞｼｯｸUB" panose="020B0900000000000000" pitchFamily="50" charset="-128"/>
              <a:ea typeface="HGS創英角ｺﾞｼｯｸUB" panose="020B0900000000000000" pitchFamily="50" charset="-128"/>
            </a:endParaRPr>
          </a:p>
          <a:p>
            <a:pPr>
              <a:lnSpc>
                <a:spcPct val="150000"/>
              </a:lnSpc>
            </a:pPr>
            <a:r>
              <a:rPr lang="ja-JP" altLang="en-US" dirty="0">
                <a:solidFill>
                  <a:srgbClr val="C00000"/>
                </a:solidFill>
                <a:uFillTx/>
                <a:latin typeface="HGS創英角ｺﾞｼｯｸUB" panose="020B0900000000000000" pitchFamily="50" charset="-128"/>
                <a:ea typeface="HGS創英角ｺﾞｼｯｸUB" panose="020B0900000000000000" pitchFamily="50" charset="-128"/>
              </a:rPr>
              <a:t>２、どこで、</a:t>
            </a:r>
            <a:r>
              <a:rPr lang="ja-JP" altLang="en-US" dirty="0">
                <a:uFillTx/>
                <a:latin typeface="HGS創英角ｺﾞｼｯｸUB" panose="020B0900000000000000" pitchFamily="50" charset="-128"/>
                <a:ea typeface="HGS創英角ｺﾞｼｯｸUB" panose="020B0900000000000000" pitchFamily="50" charset="-128"/>
              </a:rPr>
              <a:t>　</a:t>
            </a:r>
            <a:endParaRPr lang="en-US" altLang="ja-JP" dirty="0">
              <a:uFillTx/>
              <a:latin typeface="HGS創英角ｺﾞｼｯｸUB" panose="020B0900000000000000" pitchFamily="50" charset="-128"/>
              <a:ea typeface="HGS創英角ｺﾞｼｯｸUB" panose="020B0900000000000000" pitchFamily="50" charset="-128"/>
            </a:endParaRPr>
          </a:p>
          <a:p>
            <a:pPr>
              <a:lnSpc>
                <a:spcPct val="150000"/>
              </a:lnSpc>
            </a:pPr>
            <a:r>
              <a:rPr kumimoji="1" lang="ja-JP" altLang="en-US" dirty="0">
                <a:solidFill>
                  <a:srgbClr val="C00000"/>
                </a:solidFill>
                <a:uFillTx/>
                <a:latin typeface="HGS創英角ｺﾞｼｯｸUB" panose="020B0900000000000000" pitchFamily="50" charset="-128"/>
                <a:ea typeface="HGS創英角ｺﾞｼｯｸUB" panose="020B0900000000000000" pitchFamily="50" charset="-128"/>
              </a:rPr>
              <a:t>３、どのような環境で、</a:t>
            </a:r>
            <a:r>
              <a:rPr kumimoji="1" lang="ja-JP" altLang="en-US" dirty="0">
                <a:uFillTx/>
                <a:latin typeface="HGS創英角ｺﾞｼｯｸUB" panose="020B0900000000000000" pitchFamily="50" charset="-128"/>
                <a:ea typeface="HGS創英角ｺﾞｼｯｸUB" panose="020B0900000000000000" pitchFamily="50" charset="-128"/>
              </a:rPr>
              <a:t>　</a:t>
            </a:r>
            <a:endParaRPr kumimoji="1" lang="en-US" altLang="ja-JP" dirty="0">
              <a:uFillTx/>
              <a:latin typeface="HGS創英角ｺﾞｼｯｸUB" panose="020B0900000000000000" pitchFamily="50" charset="-128"/>
              <a:ea typeface="HGS創英角ｺﾞｼｯｸUB" panose="020B0900000000000000" pitchFamily="50" charset="-128"/>
            </a:endParaRPr>
          </a:p>
          <a:p>
            <a:pPr>
              <a:lnSpc>
                <a:spcPct val="150000"/>
              </a:lnSpc>
            </a:pPr>
            <a:r>
              <a:rPr lang="ja-JP" altLang="en-US" dirty="0">
                <a:solidFill>
                  <a:srgbClr val="C00000"/>
                </a:solidFill>
                <a:uFillTx/>
                <a:latin typeface="HGS創英角ｺﾞｼｯｸUB" panose="020B0900000000000000" pitchFamily="50" charset="-128"/>
                <a:ea typeface="HGS創英角ｺﾞｼｯｸUB" panose="020B0900000000000000" pitchFamily="50" charset="-128"/>
              </a:rPr>
              <a:t>４、何を、</a:t>
            </a:r>
            <a:r>
              <a:rPr lang="ja-JP" altLang="en-US" dirty="0">
                <a:uFillTx/>
                <a:latin typeface="HGS創英角ｺﾞｼｯｸUB" panose="020B0900000000000000" pitchFamily="50" charset="-128"/>
                <a:ea typeface="HGS創英角ｺﾞｼｯｸUB" panose="020B0900000000000000" pitchFamily="50" charset="-128"/>
              </a:rPr>
              <a:t>　</a:t>
            </a:r>
            <a:endParaRPr lang="en-US" altLang="ja-JP" dirty="0">
              <a:uFillTx/>
              <a:latin typeface="HGS創英角ｺﾞｼｯｸUB" panose="020B0900000000000000" pitchFamily="50" charset="-128"/>
              <a:ea typeface="HGS創英角ｺﾞｼｯｸUB" panose="020B0900000000000000" pitchFamily="50" charset="-128"/>
            </a:endParaRPr>
          </a:p>
          <a:p>
            <a:pPr>
              <a:lnSpc>
                <a:spcPct val="150000"/>
              </a:lnSpc>
            </a:pPr>
            <a:r>
              <a:rPr kumimoji="1" lang="ja-JP" altLang="en-US" dirty="0">
                <a:solidFill>
                  <a:srgbClr val="C00000"/>
                </a:solidFill>
                <a:uFillTx/>
                <a:latin typeface="HGS創英角ｺﾞｼｯｸUB" panose="020B0900000000000000" pitchFamily="50" charset="-128"/>
                <a:ea typeface="HGS創英角ｺﾞｼｯｸUB" panose="020B0900000000000000" pitchFamily="50" charset="-128"/>
              </a:rPr>
              <a:t>５、どのように、</a:t>
            </a:r>
            <a:r>
              <a:rPr kumimoji="1" lang="ja-JP" altLang="en-US" dirty="0">
                <a:uFillTx/>
                <a:latin typeface="HGS創英角ｺﾞｼｯｸUB" panose="020B0900000000000000" pitchFamily="50" charset="-128"/>
                <a:ea typeface="HGS創英角ｺﾞｼｯｸUB" panose="020B0900000000000000" pitchFamily="50" charset="-128"/>
              </a:rPr>
              <a:t>　</a:t>
            </a:r>
            <a:endParaRPr kumimoji="1" lang="en-US" altLang="ja-JP" dirty="0">
              <a:uFillTx/>
              <a:latin typeface="HGS創英角ｺﾞｼｯｸUB" panose="020B0900000000000000" pitchFamily="50" charset="-128"/>
              <a:ea typeface="HGS創英角ｺﾞｼｯｸUB" panose="020B0900000000000000" pitchFamily="50" charset="-128"/>
            </a:endParaRPr>
          </a:p>
          <a:p>
            <a:pPr>
              <a:lnSpc>
                <a:spcPct val="150000"/>
              </a:lnSpc>
            </a:pPr>
            <a:r>
              <a:rPr lang="ja-JP" altLang="en-US" dirty="0">
                <a:solidFill>
                  <a:srgbClr val="C00000"/>
                </a:solidFill>
                <a:uFillTx/>
                <a:latin typeface="HGS創英角ｺﾞｼｯｸUB" panose="020B0900000000000000" pitchFamily="50" charset="-128"/>
                <a:ea typeface="HGS創英角ｺﾞｼｯｸUB" panose="020B0900000000000000" pitchFamily="50" charset="-128"/>
              </a:rPr>
              <a:t>６、いくつ、</a:t>
            </a:r>
            <a:r>
              <a:rPr lang="ja-JP" altLang="en-US" dirty="0">
                <a:uFillTx/>
                <a:latin typeface="HGS創英角ｺﾞｼｯｸUB" panose="020B0900000000000000" pitchFamily="50" charset="-128"/>
                <a:ea typeface="HGS創英角ｺﾞｼｯｸUB" panose="020B0900000000000000" pitchFamily="50" charset="-128"/>
              </a:rPr>
              <a:t>　</a:t>
            </a:r>
            <a:endParaRPr lang="en-US" altLang="ja-JP" dirty="0">
              <a:uFillTx/>
              <a:latin typeface="HGS創英角ｺﾞｼｯｸUB" panose="020B0900000000000000" pitchFamily="50" charset="-128"/>
              <a:ea typeface="HGS創英角ｺﾞｼｯｸUB" panose="020B0900000000000000" pitchFamily="50" charset="-128"/>
            </a:endParaRPr>
          </a:p>
          <a:p>
            <a:pPr>
              <a:lnSpc>
                <a:spcPct val="150000"/>
              </a:lnSpc>
            </a:pPr>
            <a:r>
              <a:rPr kumimoji="1" lang="ja-JP" altLang="en-US" dirty="0">
                <a:solidFill>
                  <a:srgbClr val="C00000"/>
                </a:solidFill>
                <a:uFillTx/>
                <a:latin typeface="HGS創英角ｺﾞｼｯｸUB" panose="020B0900000000000000" pitchFamily="50" charset="-128"/>
                <a:ea typeface="HGS創英角ｺﾞｼｯｸUB" panose="020B0900000000000000" pitchFamily="50" charset="-128"/>
              </a:rPr>
              <a:t>７、いくらで、</a:t>
            </a:r>
            <a:r>
              <a:rPr kumimoji="1" lang="ja-JP" altLang="en-US" dirty="0">
                <a:uFillTx/>
                <a:latin typeface="HGS創英角ｺﾞｼｯｸUB" panose="020B0900000000000000" pitchFamily="50" charset="-128"/>
                <a:ea typeface="HGS創英角ｺﾞｼｯｸUB" panose="020B0900000000000000" pitchFamily="50" charset="-128"/>
              </a:rPr>
              <a:t>　</a:t>
            </a:r>
            <a:endParaRPr kumimoji="1" lang="en-US" altLang="ja-JP" dirty="0">
              <a:uFillTx/>
              <a:latin typeface="HGS創英角ｺﾞｼｯｸUB" panose="020B0900000000000000" pitchFamily="50" charset="-128"/>
              <a:ea typeface="HGS創英角ｺﾞｼｯｸUB" panose="020B0900000000000000" pitchFamily="50" charset="-128"/>
            </a:endParaRPr>
          </a:p>
          <a:p>
            <a:pPr>
              <a:lnSpc>
                <a:spcPct val="150000"/>
              </a:lnSpc>
            </a:pPr>
            <a:r>
              <a:rPr lang="ja-JP" altLang="en-US" dirty="0">
                <a:solidFill>
                  <a:srgbClr val="C00000"/>
                </a:solidFill>
                <a:uFillTx/>
                <a:latin typeface="HGS創英角ｺﾞｼｯｸUB" panose="020B0900000000000000" pitchFamily="50" charset="-128"/>
                <a:ea typeface="HGS創英角ｺﾞｼｯｸUB" panose="020B0900000000000000" pitchFamily="50" charset="-128"/>
              </a:rPr>
              <a:t>８、</a:t>
            </a:r>
            <a:r>
              <a:rPr lang="en-US" altLang="ja-JP" dirty="0">
                <a:solidFill>
                  <a:srgbClr val="C00000"/>
                </a:solidFill>
                <a:uFillTx/>
                <a:latin typeface="HGS創英角ｺﾞｼｯｸUB" panose="020B0900000000000000" pitchFamily="50" charset="-128"/>
                <a:ea typeface="HGS創英角ｺﾞｼｯｸUB" panose="020B0900000000000000" pitchFamily="50" charset="-128"/>
              </a:rPr>
              <a:t>(</a:t>
            </a:r>
            <a:r>
              <a:rPr lang="ja-JP" altLang="en-US" dirty="0">
                <a:solidFill>
                  <a:srgbClr val="C00000"/>
                </a:solidFill>
                <a:uFillTx/>
                <a:latin typeface="HGS創英角ｺﾞｼｯｸUB" panose="020B0900000000000000" pitchFamily="50" charset="-128"/>
                <a:ea typeface="HGS創英角ｺﾞｼｯｸUB" panose="020B0900000000000000" pitchFamily="50" charset="-128"/>
              </a:rPr>
              <a:t>誰と）誰の為に、</a:t>
            </a:r>
            <a:endParaRPr lang="en-US" altLang="ja-JP" dirty="0">
              <a:uFillTx/>
              <a:latin typeface="HGS創英角ｺﾞｼｯｸUB" panose="020B0900000000000000" pitchFamily="50" charset="-128"/>
              <a:ea typeface="HGS創英角ｺﾞｼｯｸUB" panose="020B0900000000000000" pitchFamily="50" charset="-128"/>
            </a:endParaRPr>
          </a:p>
          <a:p>
            <a:pPr>
              <a:lnSpc>
                <a:spcPct val="150000"/>
              </a:lnSpc>
            </a:pPr>
            <a:r>
              <a:rPr kumimoji="1" lang="ja-JP" altLang="en-US" dirty="0">
                <a:solidFill>
                  <a:srgbClr val="C00000"/>
                </a:solidFill>
                <a:uFillTx/>
                <a:latin typeface="HGS創英角ｺﾞｼｯｸUB" panose="020B0900000000000000" pitchFamily="50" charset="-128"/>
                <a:ea typeface="HGS創英角ｺﾞｼｯｸUB" panose="020B0900000000000000" pitchFamily="50" charset="-128"/>
              </a:rPr>
              <a:t>９、なぜ、　</a:t>
            </a:r>
            <a:endParaRPr kumimoji="1" lang="en-US" altLang="ja-JP" dirty="0">
              <a:uFillTx/>
              <a:latin typeface="HGS創英角ｺﾞｼｯｸUB" panose="020B0900000000000000" pitchFamily="50" charset="-128"/>
              <a:ea typeface="HGS創英角ｺﾞｼｯｸUB" panose="020B0900000000000000" pitchFamily="50" charset="-128"/>
            </a:endParaRPr>
          </a:p>
          <a:p>
            <a:pPr>
              <a:lnSpc>
                <a:spcPct val="150000"/>
              </a:lnSpc>
            </a:pPr>
            <a:r>
              <a:rPr lang="en-US" altLang="ja-JP" dirty="0">
                <a:solidFill>
                  <a:srgbClr val="C00000"/>
                </a:solidFill>
                <a:uFillTx/>
                <a:latin typeface="HGS創英角ｺﾞｼｯｸUB" panose="020B0900000000000000" pitchFamily="50" charset="-128"/>
                <a:ea typeface="HGS創英角ｺﾞｼｯｸUB" panose="020B0900000000000000" pitchFamily="50" charset="-128"/>
              </a:rPr>
              <a:t>10</a:t>
            </a:r>
            <a:r>
              <a:rPr lang="ja-JP" altLang="en-US" dirty="0" err="1">
                <a:solidFill>
                  <a:srgbClr val="C00000"/>
                </a:solidFill>
                <a:uFillTx/>
                <a:latin typeface="HGS創英角ｺﾞｼｯｸUB" panose="020B0900000000000000" pitchFamily="50" charset="-128"/>
                <a:ea typeface="HGS創英角ｺﾞｼｯｸUB" panose="020B0900000000000000" pitchFamily="50" charset="-128"/>
              </a:rPr>
              <a:t>、</a:t>
            </a:r>
            <a:r>
              <a:rPr lang="ja-JP" altLang="en-US" dirty="0">
                <a:solidFill>
                  <a:srgbClr val="C00000"/>
                </a:solidFill>
                <a:uFillTx/>
                <a:latin typeface="HGS創英角ｺﾞｼｯｸUB" panose="020B0900000000000000" pitchFamily="50" charset="-128"/>
                <a:ea typeface="HGS創英角ｺﾞｼｯｸUB" panose="020B0900000000000000" pitchFamily="50" charset="-128"/>
              </a:rPr>
              <a:t>いつ</a:t>
            </a:r>
            <a:r>
              <a:rPr lang="en-US" altLang="ja-JP" dirty="0">
                <a:solidFill>
                  <a:srgbClr val="C00000"/>
                </a:solidFill>
                <a:uFillTx/>
                <a:latin typeface="HGS創英角ｺﾞｼｯｸUB" panose="020B0900000000000000" pitchFamily="50" charset="-128"/>
                <a:ea typeface="HGS創英角ｺﾞｼｯｸUB" panose="020B0900000000000000" pitchFamily="50" charset="-128"/>
              </a:rPr>
              <a:t>(</a:t>
            </a:r>
            <a:r>
              <a:rPr lang="ja-JP" altLang="en-US" dirty="0">
                <a:solidFill>
                  <a:srgbClr val="C00000"/>
                </a:solidFill>
                <a:uFillTx/>
                <a:latin typeface="HGS創英角ｺﾞｼｯｸUB" panose="020B0900000000000000" pitchFamily="50" charset="-128"/>
                <a:ea typeface="HGS創英角ｺﾞｼｯｸUB" panose="020B0900000000000000" pitchFamily="50" charset="-128"/>
              </a:rPr>
              <a:t>からいつまで）、</a:t>
            </a:r>
            <a:r>
              <a:rPr lang="ja-JP" altLang="en-US" dirty="0">
                <a:uFillTx/>
                <a:latin typeface="HGS創英角ｺﾞｼｯｸUB" panose="020B0900000000000000" pitchFamily="50" charset="-128"/>
                <a:ea typeface="HGS創英角ｺﾞｼｯｸUB" panose="020B0900000000000000" pitchFamily="50" charset="-128"/>
              </a:rPr>
              <a:t>　</a:t>
            </a:r>
            <a:endParaRPr lang="en-US" altLang="ja-JP" dirty="0">
              <a:uFillTx/>
              <a:latin typeface="HGS創英角ｺﾞｼｯｸUB" panose="020B0900000000000000" pitchFamily="50" charset="-128"/>
              <a:ea typeface="HGS創英角ｺﾞｼｯｸUB" panose="020B0900000000000000" pitchFamily="50" charset="-128"/>
            </a:endParaRPr>
          </a:p>
          <a:p>
            <a:pPr>
              <a:lnSpc>
                <a:spcPct val="150000"/>
              </a:lnSpc>
            </a:pPr>
            <a:r>
              <a:rPr kumimoji="1" lang="en-US" altLang="ja-JP" dirty="0">
                <a:solidFill>
                  <a:srgbClr val="C00000"/>
                </a:solidFill>
                <a:uFillTx/>
                <a:latin typeface="HGS創英角ｺﾞｼｯｸUB" panose="020B0900000000000000" pitchFamily="50" charset="-128"/>
                <a:ea typeface="HGS創英角ｺﾞｼｯｸUB" panose="020B0900000000000000" pitchFamily="50" charset="-128"/>
              </a:rPr>
              <a:t>11</a:t>
            </a:r>
            <a:r>
              <a:rPr kumimoji="1" lang="ja-JP" altLang="en-US" dirty="0" err="1">
                <a:solidFill>
                  <a:srgbClr val="C00000"/>
                </a:solidFill>
                <a:uFillTx/>
                <a:latin typeface="HGS創英角ｺﾞｼｯｸUB" panose="020B0900000000000000" pitchFamily="50" charset="-128"/>
                <a:ea typeface="HGS創英角ｺﾞｼｯｸUB" panose="020B0900000000000000" pitchFamily="50" charset="-128"/>
              </a:rPr>
              <a:t>、</a:t>
            </a:r>
            <a:r>
              <a:rPr kumimoji="1" lang="ja-JP" altLang="en-US" dirty="0">
                <a:solidFill>
                  <a:srgbClr val="C00000"/>
                </a:solidFill>
                <a:uFillTx/>
                <a:latin typeface="HGS創英角ｺﾞｼｯｸUB" panose="020B0900000000000000" pitchFamily="50" charset="-128"/>
                <a:ea typeface="HGS創英角ｺﾞｼｯｸUB" panose="020B0900000000000000" pitchFamily="50" charset="-128"/>
              </a:rPr>
              <a:t>何を提供する、</a:t>
            </a:r>
            <a:endParaRPr kumimoji="1" lang="en-US" altLang="ja-JP" dirty="0">
              <a:solidFill>
                <a:srgbClr val="C00000"/>
              </a:solidFill>
              <a:uFillTx/>
              <a:latin typeface="HGS創英角ｺﾞｼｯｸUB" panose="020B0900000000000000" pitchFamily="50" charset="-128"/>
              <a:ea typeface="HGS創英角ｺﾞｼｯｸUB" panose="020B0900000000000000" pitchFamily="50" charset="-128"/>
            </a:endParaRPr>
          </a:p>
          <a:p>
            <a:pPr>
              <a:lnSpc>
                <a:spcPct val="150000"/>
              </a:lnSpc>
            </a:pPr>
            <a:r>
              <a:rPr kumimoji="1" lang="ja-JP" altLang="en-US" dirty="0">
                <a:uFillTx/>
                <a:latin typeface="HGS創英角ｺﾞｼｯｸUB" panose="020B0900000000000000" pitchFamily="50" charset="-128"/>
                <a:ea typeface="HGS創英角ｺﾞｼｯｸUB" panose="020B0900000000000000" pitchFamily="50" charset="-128"/>
              </a:rPr>
              <a:t>　</a:t>
            </a:r>
            <a:endParaRPr kumimoji="1" lang="en-US" altLang="ja-JP" dirty="0">
              <a:uFillTx/>
              <a:latin typeface="HGS創英角ｺﾞｼｯｸUB" panose="020B0900000000000000" pitchFamily="50" charset="-128"/>
              <a:ea typeface="HGS創英角ｺﾞｼｯｸUB" panose="020B0900000000000000" pitchFamily="50" charset="-128"/>
            </a:endParaRPr>
          </a:p>
          <a:p>
            <a:pPr>
              <a:lnSpc>
                <a:spcPct val="150000"/>
              </a:lnSpc>
            </a:pPr>
            <a:r>
              <a:rPr lang="en-US" altLang="ja-JP" dirty="0">
                <a:solidFill>
                  <a:srgbClr val="C00000"/>
                </a:solidFill>
                <a:uFillTx/>
                <a:latin typeface="HGS創英角ｺﾞｼｯｸUB" panose="020B0900000000000000" pitchFamily="50" charset="-128"/>
                <a:ea typeface="HGS創英角ｺﾞｼｯｸUB" panose="020B0900000000000000" pitchFamily="50" charset="-128"/>
              </a:rPr>
              <a:t>12</a:t>
            </a:r>
            <a:r>
              <a:rPr lang="ja-JP" altLang="en-US" dirty="0" err="1">
                <a:solidFill>
                  <a:srgbClr val="C00000"/>
                </a:solidFill>
                <a:uFillTx/>
                <a:latin typeface="HGS創英角ｺﾞｼｯｸUB" panose="020B0900000000000000" pitchFamily="50" charset="-128"/>
                <a:ea typeface="HGS創英角ｺﾞｼｯｸUB" panose="020B0900000000000000" pitchFamily="50" charset="-128"/>
              </a:rPr>
              <a:t>、</a:t>
            </a:r>
            <a:r>
              <a:rPr lang="ja-JP" altLang="en-US" dirty="0">
                <a:solidFill>
                  <a:srgbClr val="C00000"/>
                </a:solidFill>
                <a:uFillTx/>
                <a:latin typeface="HGS創英角ｺﾞｼｯｸUB" panose="020B0900000000000000" pitchFamily="50" charset="-128"/>
                <a:ea typeface="HGS創英角ｺﾞｼｯｸUB" panose="020B0900000000000000" pitchFamily="50" charset="-128"/>
              </a:rPr>
              <a:t>プラスアルファのメリット、</a:t>
            </a:r>
            <a:endParaRPr lang="en-US" altLang="ja-JP" dirty="0">
              <a:solidFill>
                <a:srgbClr val="C00000"/>
              </a:solidFill>
              <a:uFillTx/>
              <a:latin typeface="HGS創英角ｺﾞｼｯｸUB" panose="020B0900000000000000" pitchFamily="50" charset="-128"/>
              <a:ea typeface="HGS創英角ｺﾞｼｯｸUB" panose="020B0900000000000000" pitchFamily="50" charset="-128"/>
            </a:endParaRPr>
          </a:p>
          <a:p>
            <a:pPr>
              <a:lnSpc>
                <a:spcPct val="150000"/>
              </a:lnSpc>
            </a:pPr>
            <a:r>
              <a:rPr lang="ja-JP" altLang="en-US" dirty="0">
                <a:uFillTx/>
                <a:latin typeface="HGS創英角ｺﾞｼｯｸUB" panose="020B0900000000000000" pitchFamily="50" charset="-128"/>
                <a:ea typeface="HGS創英角ｺﾞｼｯｸUB" panose="020B0900000000000000" pitchFamily="50" charset="-128"/>
              </a:rPr>
              <a:t>　</a:t>
            </a:r>
            <a:endParaRPr kumimoji="1" lang="ja-JP" altLang="en-US" dirty="0">
              <a:uFillTx/>
              <a:latin typeface="HGS創英角ｺﾞｼｯｸUB" panose="020B0900000000000000" pitchFamily="50" charset="-128"/>
              <a:ea typeface="HGS創英角ｺﾞｼｯｸUB" panose="020B0900000000000000" pitchFamily="50" charset="-128"/>
            </a:endParaRPr>
          </a:p>
        </p:txBody>
      </p:sp>
      <p:sp>
        <p:nvSpPr>
          <p:cNvPr id="4" name="テキスト ボックス 3"/>
          <p:cNvSpPr txBox="1">
            <a:spLocks/>
          </p:cNvSpPr>
          <p:nvPr/>
        </p:nvSpPr>
        <p:spPr>
          <a:xfrm>
            <a:off x="-1" y="94194"/>
            <a:ext cx="3062377" cy="369332"/>
          </a:xfrm>
          <a:prstGeom prst="rect">
            <a:avLst/>
          </a:prstGeom>
          <a:noFill/>
        </p:spPr>
        <p:txBody>
          <a:bodyPr wrap="square" rtlCol="0">
            <a:spAutoFit/>
          </a:bodyPr>
          <a:lstStyle/>
          <a:p>
            <a:r>
              <a:rPr kumimoji="1" lang="ja-JP" altLang="en-US" dirty="0">
                <a:uFillTx/>
              </a:rPr>
              <a:t>◆ブランドコンセプトストーリー</a:t>
            </a:r>
          </a:p>
        </p:txBody>
      </p:sp>
      <p:sp>
        <p:nvSpPr>
          <p:cNvPr id="5" name="テキスト ボックス 4"/>
          <p:cNvSpPr txBox="1">
            <a:spLocks/>
          </p:cNvSpPr>
          <p:nvPr/>
        </p:nvSpPr>
        <p:spPr>
          <a:xfrm>
            <a:off x="1233581" y="496623"/>
            <a:ext cx="6702719" cy="338554"/>
          </a:xfrm>
          <a:prstGeom prst="rect">
            <a:avLst/>
          </a:prstGeom>
          <a:noFill/>
        </p:spPr>
        <p:txBody>
          <a:bodyPr wrap="square" rtlCol="0">
            <a:spAutoFit/>
          </a:bodyPr>
          <a:lstStyle/>
          <a:p>
            <a:r>
              <a:rPr kumimoji="1" lang="ja-JP" altLang="en-US" sz="1600" dirty="0">
                <a:uFillTx/>
                <a:latin typeface="HGS創英角ｺﾞｼｯｸUB" panose="020B0900000000000000" pitchFamily="50" charset="-128"/>
                <a:ea typeface="HGS創英角ｺﾞｼｯｸUB" panose="020B0900000000000000" pitchFamily="50" charset="-128"/>
              </a:rPr>
              <a:t>「</a:t>
            </a:r>
            <a:r>
              <a:rPr lang="ja-JP" altLang="en-US" sz="1600" dirty="0">
                <a:uFillTx/>
                <a:latin typeface="HGS創英角ｺﾞｼｯｸUB" panose="020B0900000000000000" pitchFamily="50" charset="-128"/>
                <a:ea typeface="HGS創英角ｺﾞｼｯｸUB" panose="020B0900000000000000" pitchFamily="50" charset="-128"/>
              </a:rPr>
              <a:t>　　　　　　　　　　　　　　　　　　　　　　　　　　　　　　</a:t>
            </a:r>
            <a:r>
              <a:rPr kumimoji="1" lang="ja-JP" altLang="en-US" sz="1600" dirty="0">
                <a:uFillTx/>
                <a:latin typeface="HGS創英角ｺﾞｼｯｸUB" panose="020B0900000000000000" pitchFamily="50" charset="-128"/>
                <a:ea typeface="HGS創英角ｺﾞｼｯｸUB" panose="020B0900000000000000" pitchFamily="50" charset="-128"/>
              </a:rPr>
              <a:t>」</a:t>
            </a:r>
          </a:p>
        </p:txBody>
      </p:sp>
      <p:sp>
        <p:nvSpPr>
          <p:cNvPr id="6" name="テキスト ボックス 5"/>
          <p:cNvSpPr txBox="1">
            <a:spLocks/>
          </p:cNvSpPr>
          <p:nvPr/>
        </p:nvSpPr>
        <p:spPr>
          <a:xfrm>
            <a:off x="7625750" y="94891"/>
            <a:ext cx="1328469"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en-US" altLang="ja-JP" dirty="0">
                <a:uFillTx/>
              </a:rPr>
              <a:t>FBT-89</a:t>
            </a:r>
            <a:endParaRPr kumimoji="1" lang="ja-JP" altLang="en-US" dirty="0">
              <a:uFillTx/>
            </a:endParaRPr>
          </a:p>
        </p:txBody>
      </p:sp>
      <p:pic>
        <p:nvPicPr>
          <p:cNvPr id="7" name="図 6">
            <a:extLst>
              <a:ext uri="{FF2B5EF4-FFF2-40B4-BE49-F238E27FC236}">
                <a16:creationId xmlns:a16="http://schemas.microsoft.com/office/drawing/2014/main" id="{BFF269A1-DED3-C644-B943-34DC2B7F5C9F}"/>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21889980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E4F4975C-0078-43CD-8BFC-D4DE83545506}" type="slidenum">
              <a:rPr kumimoji="1" lang="ja-JP" altLang="en-US" smtClean="0">
                <a:uFillTx/>
              </a:rPr>
              <a:t>21</a:t>
            </a:fld>
            <a:endParaRPr kumimoji="1" lang="ja-JP" altLang="en-US">
              <a:uFillTx/>
            </a:endParaRPr>
          </a:p>
        </p:txBody>
      </p:sp>
      <p:sp>
        <p:nvSpPr>
          <p:cNvPr id="3" name="テキスト ボックス 2"/>
          <p:cNvSpPr txBox="1">
            <a:spLocks/>
          </p:cNvSpPr>
          <p:nvPr/>
        </p:nvSpPr>
        <p:spPr>
          <a:xfrm>
            <a:off x="224288" y="833771"/>
            <a:ext cx="8721306" cy="5659691"/>
          </a:xfrm>
          <a:prstGeom prst="rect">
            <a:avLst/>
          </a:prstGeom>
          <a:noFill/>
          <a:ln>
            <a:solidFill>
              <a:schemeClr val="tx1"/>
            </a:solidFill>
          </a:ln>
        </p:spPr>
        <p:txBody>
          <a:bodyPr wrap="square" rtlCol="0">
            <a:spAutoFit/>
          </a:bodyPr>
          <a:lstStyle/>
          <a:p>
            <a:pPr>
              <a:lnSpc>
                <a:spcPct val="150000"/>
              </a:lnSpc>
            </a:pPr>
            <a:endParaRPr kumimoji="1" lang="en-US" altLang="ja-JP" sz="1000" dirty="0">
              <a:solidFill>
                <a:srgbClr val="C00000"/>
              </a:solidFill>
              <a:uFillTx/>
              <a:latin typeface="HGS創英角ｺﾞｼｯｸUB" panose="020B0900000000000000" pitchFamily="50" charset="-128"/>
              <a:ea typeface="HGS創英角ｺﾞｼｯｸUB" panose="020B0900000000000000" pitchFamily="50" charset="-128"/>
            </a:endParaRPr>
          </a:p>
          <a:p>
            <a:pPr>
              <a:lnSpc>
                <a:spcPct val="150000"/>
              </a:lnSpc>
            </a:pPr>
            <a:r>
              <a:rPr kumimoji="1" lang="ja-JP" altLang="en-US">
                <a:solidFill>
                  <a:srgbClr val="C00000"/>
                </a:solidFill>
                <a:uFillTx/>
                <a:latin typeface="HGS創英角ｺﾞｼｯｸUB" panose="020B0900000000000000" pitchFamily="50" charset="-128"/>
                <a:ea typeface="HGS創英角ｺﾞｼｯｸUB" panose="020B0900000000000000" pitchFamily="50" charset="-128"/>
              </a:rPr>
              <a:t>１</a:t>
            </a:r>
            <a:r>
              <a:rPr kumimoji="1" lang="ja-JP" altLang="en-US" dirty="0">
                <a:solidFill>
                  <a:srgbClr val="C00000"/>
                </a:solidFill>
                <a:uFillTx/>
                <a:latin typeface="HGS創英角ｺﾞｼｯｸUB" panose="020B0900000000000000" pitchFamily="50" charset="-128"/>
                <a:ea typeface="HGS創英角ｺﾞｼｯｸUB" panose="020B0900000000000000" pitchFamily="50" charset="-128"/>
              </a:rPr>
              <a:t>、誰が、</a:t>
            </a:r>
            <a:r>
              <a:rPr lang="ja-JP" altLang="en-US" dirty="0">
                <a:uFillTx/>
                <a:latin typeface="HGS創英角ｺﾞｼｯｸUB" panose="020B0900000000000000" pitchFamily="50" charset="-128"/>
                <a:ea typeface="HGS創英角ｺﾞｼｯｸUB" panose="020B0900000000000000" pitchFamily="50" charset="-128"/>
              </a:rPr>
              <a:t>〇○餃子が</a:t>
            </a:r>
            <a:r>
              <a:rPr kumimoji="1" lang="ja-JP" altLang="en-US" dirty="0">
                <a:uFillTx/>
                <a:latin typeface="HGS創英角ｺﾞｼｯｸUB" panose="020B0900000000000000" pitchFamily="50" charset="-128"/>
                <a:ea typeface="HGS創英角ｺﾞｼｯｸUB" panose="020B0900000000000000" pitchFamily="50" charset="-128"/>
              </a:rPr>
              <a:t>　</a:t>
            </a:r>
            <a:endParaRPr kumimoji="1" lang="en-US" altLang="ja-JP" dirty="0">
              <a:uFillTx/>
              <a:latin typeface="HGS創英角ｺﾞｼｯｸUB" panose="020B0900000000000000" pitchFamily="50" charset="-128"/>
              <a:ea typeface="HGS創英角ｺﾞｼｯｸUB" panose="020B0900000000000000" pitchFamily="50" charset="-128"/>
            </a:endParaRPr>
          </a:p>
          <a:p>
            <a:pPr>
              <a:lnSpc>
                <a:spcPct val="150000"/>
              </a:lnSpc>
            </a:pPr>
            <a:r>
              <a:rPr lang="ja-JP" altLang="en-US" dirty="0">
                <a:solidFill>
                  <a:srgbClr val="C00000"/>
                </a:solidFill>
                <a:uFillTx/>
                <a:latin typeface="HGS創英角ｺﾞｼｯｸUB" panose="020B0900000000000000" pitchFamily="50" charset="-128"/>
                <a:ea typeface="HGS創英角ｺﾞｼｯｸUB" panose="020B0900000000000000" pitchFamily="50" charset="-128"/>
              </a:rPr>
              <a:t>２、どこで、</a:t>
            </a:r>
            <a:r>
              <a:rPr lang="ja-JP" altLang="en-US" dirty="0">
                <a:uFillTx/>
                <a:latin typeface="HGS創英角ｺﾞｼｯｸUB" panose="020B0900000000000000" pitchFamily="50" charset="-128"/>
                <a:ea typeface="HGS創英角ｺﾞｼｯｸUB" panose="020B0900000000000000" pitchFamily="50" charset="-128"/>
              </a:rPr>
              <a:t>会社から駅に向かう道路沿いテナント　</a:t>
            </a:r>
            <a:endParaRPr lang="en-US" altLang="ja-JP" dirty="0">
              <a:uFillTx/>
              <a:latin typeface="HGS創英角ｺﾞｼｯｸUB" panose="020B0900000000000000" pitchFamily="50" charset="-128"/>
              <a:ea typeface="HGS創英角ｺﾞｼｯｸUB" panose="020B0900000000000000" pitchFamily="50" charset="-128"/>
            </a:endParaRPr>
          </a:p>
          <a:p>
            <a:pPr>
              <a:lnSpc>
                <a:spcPct val="150000"/>
              </a:lnSpc>
            </a:pPr>
            <a:r>
              <a:rPr kumimoji="1" lang="ja-JP" altLang="en-US" dirty="0">
                <a:solidFill>
                  <a:srgbClr val="C00000"/>
                </a:solidFill>
                <a:uFillTx/>
                <a:latin typeface="HGS創英角ｺﾞｼｯｸUB" panose="020B0900000000000000" pitchFamily="50" charset="-128"/>
                <a:ea typeface="HGS創英角ｺﾞｼｯｸUB" panose="020B0900000000000000" pitchFamily="50" charset="-128"/>
              </a:rPr>
              <a:t>３、どのような環境で、</a:t>
            </a:r>
            <a:r>
              <a:rPr kumimoji="1" lang="ja-JP" altLang="en-US" dirty="0">
                <a:uFillTx/>
                <a:latin typeface="HGS創英角ｺﾞｼｯｸUB" panose="020B0900000000000000" pitchFamily="50" charset="-128"/>
                <a:ea typeface="HGS創英角ｺﾞｼｯｸUB" panose="020B0900000000000000" pitchFamily="50" charset="-128"/>
              </a:rPr>
              <a:t>従業員との距離感が近いカウンター中心のお店　</a:t>
            </a:r>
            <a:endParaRPr kumimoji="1" lang="en-US" altLang="ja-JP" dirty="0">
              <a:uFillTx/>
              <a:latin typeface="HGS創英角ｺﾞｼｯｸUB" panose="020B0900000000000000" pitchFamily="50" charset="-128"/>
              <a:ea typeface="HGS創英角ｺﾞｼｯｸUB" panose="020B0900000000000000" pitchFamily="50" charset="-128"/>
            </a:endParaRPr>
          </a:p>
          <a:p>
            <a:pPr>
              <a:lnSpc>
                <a:spcPct val="150000"/>
              </a:lnSpc>
            </a:pPr>
            <a:r>
              <a:rPr lang="ja-JP" altLang="en-US" dirty="0">
                <a:solidFill>
                  <a:srgbClr val="C00000"/>
                </a:solidFill>
                <a:uFillTx/>
                <a:latin typeface="HGS創英角ｺﾞｼｯｸUB" panose="020B0900000000000000" pitchFamily="50" charset="-128"/>
                <a:ea typeface="HGS創英角ｺﾞｼｯｸUB" panose="020B0900000000000000" pitchFamily="50" charset="-128"/>
              </a:rPr>
              <a:t>４、何を、</a:t>
            </a:r>
            <a:r>
              <a:rPr lang="ja-JP" altLang="en-US" dirty="0">
                <a:uFillTx/>
                <a:latin typeface="HGS創英角ｺﾞｼｯｸUB" panose="020B0900000000000000" pitchFamily="50" charset="-128"/>
                <a:ea typeface="HGS創英角ｺﾞｼｯｸUB" panose="020B0900000000000000" pitchFamily="50" charset="-128"/>
              </a:rPr>
              <a:t>パリッとひとくち餃子とビール（餃子でちょい飲み）　</a:t>
            </a:r>
            <a:endParaRPr lang="en-US" altLang="ja-JP" dirty="0">
              <a:uFillTx/>
              <a:latin typeface="HGS創英角ｺﾞｼｯｸUB" panose="020B0900000000000000" pitchFamily="50" charset="-128"/>
              <a:ea typeface="HGS創英角ｺﾞｼｯｸUB" panose="020B0900000000000000" pitchFamily="50" charset="-128"/>
            </a:endParaRPr>
          </a:p>
          <a:p>
            <a:pPr>
              <a:lnSpc>
                <a:spcPct val="150000"/>
              </a:lnSpc>
            </a:pPr>
            <a:r>
              <a:rPr kumimoji="1" lang="ja-JP" altLang="en-US" dirty="0">
                <a:solidFill>
                  <a:srgbClr val="C00000"/>
                </a:solidFill>
                <a:uFillTx/>
                <a:latin typeface="HGS創英角ｺﾞｼｯｸUB" panose="020B0900000000000000" pitchFamily="50" charset="-128"/>
                <a:ea typeface="HGS創英角ｺﾞｼｯｸUB" panose="020B0900000000000000" pitchFamily="50" charset="-128"/>
              </a:rPr>
              <a:t>５、どのように、</a:t>
            </a:r>
            <a:r>
              <a:rPr kumimoji="1" lang="ja-JP" altLang="en-US" dirty="0">
                <a:uFillTx/>
                <a:latin typeface="HGS創英角ｺﾞｼｯｸUB" panose="020B0900000000000000" pitchFamily="50" charset="-128"/>
                <a:ea typeface="HGS創英角ｺﾞｼｯｸUB" panose="020B0900000000000000" pitchFamily="50" charset="-128"/>
              </a:rPr>
              <a:t>魔法の白い水で羽根つきで　</a:t>
            </a:r>
            <a:endParaRPr kumimoji="1" lang="en-US" altLang="ja-JP" dirty="0">
              <a:uFillTx/>
              <a:latin typeface="HGS創英角ｺﾞｼｯｸUB" panose="020B0900000000000000" pitchFamily="50" charset="-128"/>
              <a:ea typeface="HGS創英角ｺﾞｼｯｸUB" panose="020B0900000000000000" pitchFamily="50" charset="-128"/>
            </a:endParaRPr>
          </a:p>
          <a:p>
            <a:pPr>
              <a:lnSpc>
                <a:spcPct val="150000"/>
              </a:lnSpc>
            </a:pPr>
            <a:r>
              <a:rPr lang="ja-JP" altLang="en-US" dirty="0">
                <a:solidFill>
                  <a:srgbClr val="C00000"/>
                </a:solidFill>
                <a:uFillTx/>
                <a:latin typeface="HGS創英角ｺﾞｼｯｸUB" panose="020B0900000000000000" pitchFamily="50" charset="-128"/>
                <a:ea typeface="HGS創英角ｺﾞｼｯｸUB" panose="020B0900000000000000" pitchFamily="50" charset="-128"/>
              </a:rPr>
              <a:t>６、いくつ、</a:t>
            </a:r>
            <a:r>
              <a:rPr lang="ja-JP" altLang="en-US" dirty="0">
                <a:uFillTx/>
                <a:latin typeface="HGS創英角ｺﾞｼｯｸUB" panose="020B0900000000000000" pitchFamily="50" charset="-128"/>
                <a:ea typeface="HGS創英角ｺﾞｼｯｸUB" panose="020B0900000000000000" pitchFamily="50" charset="-128"/>
              </a:rPr>
              <a:t>その他餃子〇種と一品メニュー〇品揃え　</a:t>
            </a:r>
            <a:endParaRPr lang="en-US" altLang="ja-JP" dirty="0">
              <a:uFillTx/>
              <a:latin typeface="HGS創英角ｺﾞｼｯｸUB" panose="020B0900000000000000" pitchFamily="50" charset="-128"/>
              <a:ea typeface="HGS創英角ｺﾞｼｯｸUB" panose="020B0900000000000000" pitchFamily="50" charset="-128"/>
            </a:endParaRPr>
          </a:p>
          <a:p>
            <a:pPr>
              <a:lnSpc>
                <a:spcPct val="150000"/>
              </a:lnSpc>
            </a:pPr>
            <a:r>
              <a:rPr kumimoji="1" lang="ja-JP" altLang="en-US" dirty="0">
                <a:solidFill>
                  <a:srgbClr val="C00000"/>
                </a:solidFill>
                <a:uFillTx/>
                <a:latin typeface="HGS創英角ｺﾞｼｯｸUB" panose="020B0900000000000000" pitchFamily="50" charset="-128"/>
                <a:ea typeface="HGS創英角ｺﾞｼｯｸUB" panose="020B0900000000000000" pitchFamily="50" charset="-128"/>
              </a:rPr>
              <a:t>７、いくらで、</a:t>
            </a:r>
            <a:r>
              <a:rPr kumimoji="1" lang="ja-JP" altLang="en-US" dirty="0">
                <a:uFillTx/>
                <a:latin typeface="HGS創英角ｺﾞｼｯｸUB" panose="020B0900000000000000" pitchFamily="50" charset="-128"/>
                <a:ea typeface="HGS創英角ｺﾞｼｯｸUB" panose="020B0900000000000000" pitchFamily="50" charset="-128"/>
              </a:rPr>
              <a:t>単品</a:t>
            </a:r>
            <a:r>
              <a:rPr kumimoji="1" lang="en-US" altLang="ja-JP" dirty="0">
                <a:uFillTx/>
                <a:latin typeface="HGS創英角ｺﾞｼｯｸUB" panose="020B0900000000000000" pitchFamily="50" charset="-128"/>
                <a:ea typeface="HGS創英角ｺﾞｼｯｸUB" panose="020B0900000000000000" pitchFamily="50" charset="-128"/>
              </a:rPr>
              <a:t>280</a:t>
            </a:r>
            <a:r>
              <a:rPr kumimoji="1" lang="ja-JP" altLang="en-US" dirty="0">
                <a:uFillTx/>
                <a:latin typeface="HGS創英角ｺﾞｼｯｸUB" panose="020B0900000000000000" pitchFamily="50" charset="-128"/>
                <a:ea typeface="HGS創英角ｺﾞｼｯｸUB" panose="020B0900000000000000" pitchFamily="50" charset="-128"/>
              </a:rPr>
              <a:t>円～</a:t>
            </a:r>
            <a:r>
              <a:rPr kumimoji="1" lang="en-US" altLang="ja-JP" dirty="0">
                <a:uFillTx/>
                <a:latin typeface="HGS創英角ｺﾞｼｯｸUB" panose="020B0900000000000000" pitchFamily="50" charset="-128"/>
                <a:ea typeface="HGS創英角ｺﾞｼｯｸUB" panose="020B0900000000000000" pitchFamily="50" charset="-128"/>
              </a:rPr>
              <a:t>580</a:t>
            </a:r>
            <a:r>
              <a:rPr kumimoji="1" lang="ja-JP" altLang="en-US" dirty="0">
                <a:uFillTx/>
                <a:latin typeface="HGS創英角ｺﾞｼｯｸUB" panose="020B0900000000000000" pitchFamily="50" charset="-128"/>
                <a:ea typeface="HGS創英角ｺﾞｼｯｸUB" panose="020B0900000000000000" pitchFamily="50" charset="-128"/>
              </a:rPr>
              <a:t>円以下、</a:t>
            </a:r>
            <a:r>
              <a:rPr kumimoji="1" lang="ja-JP" altLang="en-US">
                <a:uFillTx/>
                <a:latin typeface="HGS創英角ｺﾞｼｯｸUB" panose="020B0900000000000000" pitchFamily="50" charset="-128"/>
                <a:ea typeface="HGS創英角ｺﾞｼｯｸUB" panose="020B0900000000000000" pitchFamily="50" charset="-128"/>
              </a:rPr>
              <a:t>一人単価</a:t>
            </a:r>
            <a:r>
              <a:rPr lang="en-US" altLang="ja-JP" dirty="0">
                <a:latin typeface="HGS創英角ｺﾞｼｯｸUB" panose="020B0900000000000000" pitchFamily="50" charset="-128"/>
                <a:ea typeface="HGS創英角ｺﾞｼｯｸUB" panose="020B0900000000000000" pitchFamily="50" charset="-128"/>
              </a:rPr>
              <a:t>18</a:t>
            </a:r>
            <a:r>
              <a:rPr kumimoji="1" lang="en-US" altLang="ja-JP" dirty="0">
                <a:uFillTx/>
                <a:latin typeface="HGS創英角ｺﾞｼｯｸUB" panose="020B0900000000000000" pitchFamily="50" charset="-128"/>
                <a:ea typeface="HGS創英角ｺﾞｼｯｸUB" panose="020B0900000000000000" pitchFamily="50" charset="-128"/>
              </a:rPr>
              <a:t>00</a:t>
            </a:r>
            <a:r>
              <a:rPr kumimoji="1" lang="ja-JP" altLang="en-US" dirty="0">
                <a:uFillTx/>
                <a:latin typeface="HGS創英角ｺﾞｼｯｸUB" panose="020B0900000000000000" pitchFamily="50" charset="-128"/>
                <a:ea typeface="HGS創英角ｺﾞｼｯｸUB" panose="020B0900000000000000" pitchFamily="50" charset="-128"/>
              </a:rPr>
              <a:t>円程度で　</a:t>
            </a:r>
            <a:endParaRPr kumimoji="1" lang="en-US" altLang="ja-JP" dirty="0">
              <a:uFillTx/>
              <a:latin typeface="HGS創英角ｺﾞｼｯｸUB" panose="020B0900000000000000" pitchFamily="50" charset="-128"/>
              <a:ea typeface="HGS創英角ｺﾞｼｯｸUB" panose="020B0900000000000000" pitchFamily="50" charset="-128"/>
            </a:endParaRPr>
          </a:p>
          <a:p>
            <a:pPr>
              <a:lnSpc>
                <a:spcPct val="150000"/>
              </a:lnSpc>
            </a:pPr>
            <a:r>
              <a:rPr lang="ja-JP" altLang="en-US" dirty="0">
                <a:solidFill>
                  <a:srgbClr val="C00000"/>
                </a:solidFill>
                <a:uFillTx/>
                <a:latin typeface="HGS創英角ｺﾞｼｯｸUB" panose="020B0900000000000000" pitchFamily="50" charset="-128"/>
                <a:ea typeface="HGS創英角ｺﾞｼｯｸUB" panose="020B0900000000000000" pitchFamily="50" charset="-128"/>
              </a:rPr>
              <a:t>８、</a:t>
            </a:r>
            <a:r>
              <a:rPr lang="en-US" altLang="ja-JP" dirty="0">
                <a:solidFill>
                  <a:srgbClr val="C00000"/>
                </a:solidFill>
                <a:uFillTx/>
                <a:latin typeface="HGS創英角ｺﾞｼｯｸUB" panose="020B0900000000000000" pitchFamily="50" charset="-128"/>
                <a:ea typeface="HGS創英角ｺﾞｼｯｸUB" panose="020B0900000000000000" pitchFamily="50" charset="-128"/>
              </a:rPr>
              <a:t>(</a:t>
            </a:r>
            <a:r>
              <a:rPr lang="ja-JP" altLang="en-US" dirty="0">
                <a:solidFill>
                  <a:srgbClr val="C00000"/>
                </a:solidFill>
                <a:uFillTx/>
                <a:latin typeface="HGS創英角ｺﾞｼｯｸUB" panose="020B0900000000000000" pitchFamily="50" charset="-128"/>
                <a:ea typeface="HGS創英角ｺﾞｼｯｸUB" panose="020B0900000000000000" pitchFamily="50" charset="-128"/>
              </a:rPr>
              <a:t>誰と）誰の為に、</a:t>
            </a:r>
            <a:r>
              <a:rPr lang="ja-JP" altLang="en-US" dirty="0">
                <a:uFillTx/>
                <a:latin typeface="HGS創英角ｺﾞｼｯｸUB" panose="020B0900000000000000" pitchFamily="50" charset="-128"/>
                <a:ea typeface="HGS創英角ｺﾞｼｯｸUB" panose="020B0900000000000000" pitchFamily="50" charset="-128"/>
              </a:rPr>
              <a:t>上司の愚痴を言いたいサラ</a:t>
            </a:r>
            <a:r>
              <a:rPr lang="en-US" altLang="ja-JP" dirty="0">
                <a:uFillTx/>
                <a:latin typeface="HGS創英角ｺﾞｼｯｸUB" panose="020B0900000000000000" pitchFamily="50" charset="-128"/>
                <a:ea typeface="HGS創英角ｺﾞｼｯｸUB" panose="020B0900000000000000" pitchFamily="50" charset="-128"/>
              </a:rPr>
              <a:t>―</a:t>
            </a:r>
            <a:r>
              <a:rPr lang="ja-JP" altLang="en-US" dirty="0">
                <a:uFillTx/>
                <a:latin typeface="HGS創英角ｺﾞｼｯｸUB" panose="020B0900000000000000" pitchFamily="50" charset="-128"/>
                <a:ea typeface="HGS創英角ｺﾞｼｯｸUB" panose="020B0900000000000000" pitchFamily="50" charset="-128"/>
              </a:rPr>
              <a:t>リーマン</a:t>
            </a:r>
            <a:endParaRPr lang="en-US" altLang="ja-JP" dirty="0">
              <a:uFillTx/>
              <a:latin typeface="HGS創英角ｺﾞｼｯｸUB" panose="020B0900000000000000" pitchFamily="50" charset="-128"/>
              <a:ea typeface="HGS創英角ｺﾞｼｯｸUB" panose="020B0900000000000000" pitchFamily="50" charset="-128"/>
            </a:endParaRPr>
          </a:p>
          <a:p>
            <a:pPr>
              <a:lnSpc>
                <a:spcPct val="150000"/>
              </a:lnSpc>
            </a:pPr>
            <a:r>
              <a:rPr kumimoji="1" lang="ja-JP" altLang="en-US" dirty="0">
                <a:solidFill>
                  <a:srgbClr val="C00000"/>
                </a:solidFill>
                <a:uFillTx/>
                <a:latin typeface="HGS創英角ｺﾞｼｯｸUB" panose="020B0900000000000000" pitchFamily="50" charset="-128"/>
                <a:ea typeface="HGS創英角ｺﾞｼｯｸUB" panose="020B0900000000000000" pitchFamily="50" charset="-128"/>
              </a:rPr>
              <a:t>９、なぜ、</a:t>
            </a:r>
            <a:r>
              <a:rPr kumimoji="1" lang="ja-JP" altLang="en-US" dirty="0">
                <a:uFillTx/>
                <a:latin typeface="HGS創英角ｺﾞｼｯｸUB" panose="020B0900000000000000" pitchFamily="50" charset="-128"/>
                <a:ea typeface="HGS創英角ｺﾞｼｯｸUB" panose="020B0900000000000000" pitchFamily="50" charset="-128"/>
              </a:rPr>
              <a:t>明日への活力を充足する為　</a:t>
            </a:r>
            <a:endParaRPr kumimoji="1" lang="en-US" altLang="ja-JP" dirty="0">
              <a:uFillTx/>
              <a:latin typeface="HGS創英角ｺﾞｼｯｸUB" panose="020B0900000000000000" pitchFamily="50" charset="-128"/>
              <a:ea typeface="HGS創英角ｺﾞｼｯｸUB" panose="020B0900000000000000" pitchFamily="50" charset="-128"/>
            </a:endParaRPr>
          </a:p>
          <a:p>
            <a:pPr>
              <a:lnSpc>
                <a:spcPct val="150000"/>
              </a:lnSpc>
            </a:pPr>
            <a:r>
              <a:rPr lang="en-US" altLang="ja-JP" dirty="0">
                <a:solidFill>
                  <a:srgbClr val="C00000"/>
                </a:solidFill>
                <a:uFillTx/>
                <a:latin typeface="HGS創英角ｺﾞｼｯｸUB" panose="020B0900000000000000" pitchFamily="50" charset="-128"/>
                <a:ea typeface="HGS創英角ｺﾞｼｯｸUB" panose="020B0900000000000000" pitchFamily="50" charset="-128"/>
              </a:rPr>
              <a:t>10</a:t>
            </a:r>
            <a:r>
              <a:rPr lang="ja-JP" altLang="en-US" dirty="0" err="1">
                <a:solidFill>
                  <a:srgbClr val="C00000"/>
                </a:solidFill>
                <a:uFillTx/>
                <a:latin typeface="HGS創英角ｺﾞｼｯｸUB" panose="020B0900000000000000" pitchFamily="50" charset="-128"/>
                <a:ea typeface="HGS創英角ｺﾞｼｯｸUB" panose="020B0900000000000000" pitchFamily="50" charset="-128"/>
              </a:rPr>
              <a:t>、</a:t>
            </a:r>
            <a:r>
              <a:rPr lang="ja-JP" altLang="en-US" dirty="0">
                <a:solidFill>
                  <a:srgbClr val="C00000"/>
                </a:solidFill>
                <a:uFillTx/>
                <a:latin typeface="HGS創英角ｺﾞｼｯｸUB" panose="020B0900000000000000" pitchFamily="50" charset="-128"/>
                <a:ea typeface="HGS創英角ｺﾞｼｯｸUB" panose="020B0900000000000000" pitchFamily="50" charset="-128"/>
              </a:rPr>
              <a:t>いつ</a:t>
            </a:r>
            <a:r>
              <a:rPr lang="en-US" altLang="ja-JP" dirty="0">
                <a:solidFill>
                  <a:srgbClr val="C00000"/>
                </a:solidFill>
                <a:uFillTx/>
                <a:latin typeface="HGS創英角ｺﾞｼｯｸUB" panose="020B0900000000000000" pitchFamily="50" charset="-128"/>
                <a:ea typeface="HGS創英角ｺﾞｼｯｸUB" panose="020B0900000000000000" pitchFamily="50" charset="-128"/>
              </a:rPr>
              <a:t>(</a:t>
            </a:r>
            <a:r>
              <a:rPr lang="ja-JP" altLang="en-US" dirty="0">
                <a:solidFill>
                  <a:srgbClr val="C00000"/>
                </a:solidFill>
                <a:uFillTx/>
                <a:latin typeface="HGS創英角ｺﾞｼｯｸUB" panose="020B0900000000000000" pitchFamily="50" charset="-128"/>
                <a:ea typeface="HGS創英角ｺﾞｼｯｸUB" panose="020B0900000000000000" pitchFamily="50" charset="-128"/>
              </a:rPr>
              <a:t>からいつまで）、</a:t>
            </a:r>
            <a:r>
              <a:rPr lang="ja-JP" altLang="en-US" dirty="0">
                <a:uFillTx/>
                <a:latin typeface="HGS創英角ｺﾞｼｯｸUB" panose="020B0900000000000000" pitchFamily="50" charset="-128"/>
                <a:ea typeface="HGS創英角ｺﾞｼｯｸUB" panose="020B0900000000000000" pitchFamily="50" charset="-128"/>
              </a:rPr>
              <a:t>　会社帰りの</a:t>
            </a:r>
            <a:r>
              <a:rPr lang="ja-JP" altLang="en-US" dirty="0" err="1">
                <a:uFillTx/>
                <a:latin typeface="HGS創英角ｺﾞｼｯｸUB" panose="020B0900000000000000" pitchFamily="50" charset="-128"/>
                <a:ea typeface="HGS創英角ｺﾞｼｯｸUB" panose="020B0900000000000000" pitchFamily="50" charset="-128"/>
              </a:rPr>
              <a:t>こ</a:t>
            </a:r>
            <a:r>
              <a:rPr lang="en-US" altLang="ja-JP" dirty="0">
                <a:uFillTx/>
                <a:latin typeface="HGS創英角ｺﾞｼｯｸUB" panose="020B0900000000000000" pitchFamily="50" charset="-128"/>
                <a:ea typeface="HGS創英角ｺﾞｼｯｸUB" panose="020B0900000000000000" pitchFamily="50" charset="-128"/>
              </a:rPr>
              <a:t>1</a:t>
            </a:r>
            <a:r>
              <a:rPr lang="ja-JP" altLang="en-US" dirty="0">
                <a:uFillTx/>
                <a:latin typeface="HGS創英角ｺﾞｼｯｸUB" panose="020B0900000000000000" pitchFamily="50" charset="-128"/>
                <a:ea typeface="HGS創英角ｺﾞｼｯｸUB" panose="020B0900000000000000" pitchFamily="50" charset="-128"/>
              </a:rPr>
              <a:t>時間程度</a:t>
            </a:r>
            <a:endParaRPr lang="en-US" altLang="ja-JP" dirty="0">
              <a:uFillTx/>
              <a:latin typeface="HGS創英角ｺﾞｼｯｸUB" panose="020B0900000000000000" pitchFamily="50" charset="-128"/>
              <a:ea typeface="HGS創英角ｺﾞｼｯｸUB" panose="020B0900000000000000" pitchFamily="50" charset="-128"/>
            </a:endParaRPr>
          </a:p>
          <a:p>
            <a:pPr>
              <a:lnSpc>
                <a:spcPct val="150000"/>
              </a:lnSpc>
            </a:pPr>
            <a:r>
              <a:rPr kumimoji="1" lang="en-US" altLang="ja-JP" dirty="0">
                <a:solidFill>
                  <a:srgbClr val="C00000"/>
                </a:solidFill>
                <a:uFillTx/>
                <a:latin typeface="HGS創英角ｺﾞｼｯｸUB" panose="020B0900000000000000" pitchFamily="50" charset="-128"/>
                <a:ea typeface="HGS創英角ｺﾞｼｯｸUB" panose="020B0900000000000000" pitchFamily="50" charset="-128"/>
              </a:rPr>
              <a:t>11</a:t>
            </a:r>
            <a:r>
              <a:rPr kumimoji="1" lang="ja-JP" altLang="en-US" dirty="0" err="1">
                <a:solidFill>
                  <a:srgbClr val="C00000"/>
                </a:solidFill>
                <a:uFillTx/>
                <a:latin typeface="HGS創英角ｺﾞｼｯｸUB" panose="020B0900000000000000" pitchFamily="50" charset="-128"/>
                <a:ea typeface="HGS創英角ｺﾞｼｯｸUB" panose="020B0900000000000000" pitchFamily="50" charset="-128"/>
              </a:rPr>
              <a:t>、</a:t>
            </a:r>
            <a:r>
              <a:rPr kumimoji="1" lang="ja-JP" altLang="en-US" dirty="0">
                <a:solidFill>
                  <a:srgbClr val="C00000"/>
                </a:solidFill>
                <a:uFillTx/>
                <a:latin typeface="HGS創英角ｺﾞｼｯｸUB" panose="020B0900000000000000" pitchFamily="50" charset="-128"/>
                <a:ea typeface="HGS創英角ｺﾞｼｯｸUB" panose="020B0900000000000000" pitchFamily="50" charset="-128"/>
              </a:rPr>
              <a:t>何を提供する、</a:t>
            </a:r>
            <a:r>
              <a:rPr kumimoji="1" lang="ja-JP" altLang="en-US" dirty="0">
                <a:uFillTx/>
                <a:latin typeface="HGS創英角ｺﾞｼｯｸUB" panose="020B0900000000000000" pitchFamily="50" charset="-128"/>
                <a:ea typeface="HGS創英角ｺﾞｼｯｸUB" panose="020B0900000000000000" pitchFamily="50" charset="-128"/>
              </a:rPr>
              <a:t>旨い餃子</a:t>
            </a:r>
            <a:r>
              <a:rPr kumimoji="1" lang="ja-JP" altLang="en-US">
                <a:uFillTx/>
                <a:latin typeface="HGS創英角ｺﾞｼｯｸUB" panose="020B0900000000000000" pitchFamily="50" charset="-128"/>
                <a:ea typeface="HGS創英角ｺﾞｼｯｸUB" panose="020B0900000000000000" pitchFamily="50" charset="-128"/>
              </a:rPr>
              <a:t>と餃子に合う一品料理</a:t>
            </a:r>
            <a:r>
              <a:rPr kumimoji="1" lang="ja-JP" altLang="en-US" dirty="0">
                <a:uFillTx/>
                <a:latin typeface="HGS創英角ｺﾞｼｯｸUB" panose="020B0900000000000000" pitchFamily="50" charset="-128"/>
                <a:ea typeface="HGS創英角ｺﾞｼｯｸUB" panose="020B0900000000000000" pitchFamily="50" charset="-128"/>
              </a:rPr>
              <a:t>　</a:t>
            </a:r>
            <a:endParaRPr kumimoji="1" lang="en-US" altLang="ja-JP" dirty="0">
              <a:uFillTx/>
              <a:latin typeface="HGS創英角ｺﾞｼｯｸUB" panose="020B0900000000000000" pitchFamily="50" charset="-128"/>
              <a:ea typeface="HGS創英角ｺﾞｼｯｸUB" panose="020B0900000000000000" pitchFamily="50" charset="-128"/>
            </a:endParaRPr>
          </a:p>
          <a:p>
            <a:pPr>
              <a:lnSpc>
                <a:spcPct val="150000"/>
              </a:lnSpc>
            </a:pPr>
            <a:r>
              <a:rPr lang="en-US" altLang="ja-JP" dirty="0">
                <a:solidFill>
                  <a:srgbClr val="C00000"/>
                </a:solidFill>
                <a:uFillTx/>
                <a:latin typeface="HGS創英角ｺﾞｼｯｸUB" panose="020B0900000000000000" pitchFamily="50" charset="-128"/>
                <a:ea typeface="HGS創英角ｺﾞｼｯｸUB" panose="020B0900000000000000" pitchFamily="50" charset="-128"/>
              </a:rPr>
              <a:t>12</a:t>
            </a:r>
            <a:r>
              <a:rPr lang="ja-JP" altLang="en-US" dirty="0" err="1">
                <a:solidFill>
                  <a:srgbClr val="C00000"/>
                </a:solidFill>
                <a:uFillTx/>
                <a:latin typeface="HGS創英角ｺﾞｼｯｸUB" panose="020B0900000000000000" pitchFamily="50" charset="-128"/>
                <a:ea typeface="HGS創英角ｺﾞｼｯｸUB" panose="020B0900000000000000" pitchFamily="50" charset="-128"/>
              </a:rPr>
              <a:t>、</a:t>
            </a:r>
            <a:r>
              <a:rPr lang="ja-JP" altLang="en-US" dirty="0">
                <a:solidFill>
                  <a:srgbClr val="C00000"/>
                </a:solidFill>
                <a:uFillTx/>
                <a:latin typeface="HGS創英角ｺﾞｼｯｸUB" panose="020B0900000000000000" pitchFamily="50" charset="-128"/>
                <a:ea typeface="HGS創英角ｺﾞｼｯｸUB" panose="020B0900000000000000" pitchFamily="50" charset="-128"/>
              </a:rPr>
              <a:t>プラスアルファのメリット、</a:t>
            </a:r>
            <a:r>
              <a:rPr lang="ja-JP" altLang="en-US" dirty="0">
                <a:uFillTx/>
                <a:latin typeface="HGS創英角ｺﾞｼｯｸUB" panose="020B0900000000000000" pitchFamily="50" charset="-128"/>
                <a:ea typeface="HGS創英角ｺﾞｼｯｸUB" panose="020B0900000000000000" pitchFamily="50" charset="-128"/>
              </a:rPr>
              <a:t>活気元気</a:t>
            </a:r>
            <a:r>
              <a:rPr lang="ja-JP" altLang="en-US">
                <a:uFillTx/>
                <a:latin typeface="HGS創英角ｺﾞｼｯｸUB" panose="020B0900000000000000" pitchFamily="50" charset="-128"/>
                <a:ea typeface="HGS創英角ｺﾞｼｯｸUB" panose="020B0900000000000000" pitchFamily="50" charset="-128"/>
              </a:rPr>
              <a:t>やる気　</a:t>
            </a:r>
            <a:endParaRPr lang="en-US" altLang="ja-JP" dirty="0">
              <a:uFillTx/>
              <a:latin typeface="HGS創英角ｺﾞｼｯｸUB" panose="020B0900000000000000" pitchFamily="50" charset="-128"/>
              <a:ea typeface="HGS創英角ｺﾞｼｯｸUB" panose="020B0900000000000000" pitchFamily="50" charset="-128"/>
            </a:endParaRPr>
          </a:p>
          <a:p>
            <a:pPr>
              <a:lnSpc>
                <a:spcPct val="150000"/>
              </a:lnSpc>
            </a:pPr>
            <a:endParaRPr kumimoji="1" lang="ja-JP" altLang="en-US" dirty="0">
              <a:uFillTx/>
              <a:latin typeface="HGS創英角ｺﾞｼｯｸUB" panose="020B0900000000000000" pitchFamily="50" charset="-128"/>
              <a:ea typeface="HGS創英角ｺﾞｼｯｸUB" panose="020B0900000000000000" pitchFamily="50" charset="-128"/>
            </a:endParaRPr>
          </a:p>
        </p:txBody>
      </p:sp>
      <p:sp>
        <p:nvSpPr>
          <p:cNvPr id="4" name="テキスト ボックス 3"/>
          <p:cNvSpPr txBox="1">
            <a:spLocks/>
          </p:cNvSpPr>
          <p:nvPr/>
        </p:nvSpPr>
        <p:spPr>
          <a:xfrm>
            <a:off x="-1" y="94193"/>
            <a:ext cx="4318001" cy="370029"/>
          </a:xfrm>
          <a:prstGeom prst="rect">
            <a:avLst/>
          </a:prstGeom>
          <a:noFill/>
        </p:spPr>
        <p:txBody>
          <a:bodyPr wrap="square" rtlCol="0">
            <a:spAutoFit/>
          </a:bodyPr>
          <a:lstStyle/>
          <a:p>
            <a:r>
              <a:rPr kumimoji="1" lang="ja-JP" altLang="en-US" dirty="0">
                <a:uFillTx/>
              </a:rPr>
              <a:t>◆ブランドコンセプトストーリー</a:t>
            </a:r>
          </a:p>
        </p:txBody>
      </p:sp>
      <p:sp>
        <p:nvSpPr>
          <p:cNvPr id="5" name="テキスト ボックス 4"/>
          <p:cNvSpPr txBox="1">
            <a:spLocks/>
          </p:cNvSpPr>
          <p:nvPr/>
        </p:nvSpPr>
        <p:spPr>
          <a:xfrm>
            <a:off x="224288" y="496623"/>
            <a:ext cx="8514269" cy="338554"/>
          </a:xfrm>
          <a:prstGeom prst="rect">
            <a:avLst/>
          </a:prstGeom>
          <a:noFill/>
        </p:spPr>
        <p:txBody>
          <a:bodyPr wrap="square" rtlCol="0">
            <a:spAutoFit/>
          </a:bodyPr>
          <a:lstStyle/>
          <a:p>
            <a:r>
              <a:rPr kumimoji="1" lang="ja-JP" altLang="en-US" sz="1600" dirty="0">
                <a:uFillTx/>
                <a:latin typeface="HGS創英角ｺﾞｼｯｸUB" panose="020B0900000000000000" pitchFamily="50" charset="-128"/>
                <a:ea typeface="HGS創英角ｺﾞｼｯｸUB" panose="020B0900000000000000" pitchFamily="50" charset="-128"/>
              </a:rPr>
              <a:t>「うまい餃子とビールの</a:t>
            </a:r>
            <a:r>
              <a:rPr kumimoji="1" lang="en-US" altLang="ja-JP" sz="1600" dirty="0">
                <a:uFillTx/>
                <a:latin typeface="HGS創英角ｺﾞｼｯｸUB" panose="020B0900000000000000" pitchFamily="50" charset="-128"/>
                <a:ea typeface="HGS創英角ｺﾞｼｯｸUB" panose="020B0900000000000000" pitchFamily="50" charset="-128"/>
              </a:rPr>
              <a:t>2000</a:t>
            </a:r>
            <a:r>
              <a:rPr kumimoji="1" lang="ja-JP" altLang="en-US" sz="1600" dirty="0">
                <a:uFillTx/>
                <a:latin typeface="HGS創英角ｺﾞｼｯｸUB" panose="020B0900000000000000" pitchFamily="50" charset="-128"/>
                <a:ea typeface="HGS創英角ｺﾞｼｯｸUB" panose="020B0900000000000000" pitchFamily="50" charset="-128"/>
              </a:rPr>
              <a:t>円以下で明日への活力を充足</a:t>
            </a:r>
            <a:r>
              <a:rPr lang="ja-JP" altLang="en-US" sz="1600" dirty="0">
                <a:uFillTx/>
                <a:latin typeface="HGS創英角ｺﾞｼｯｸUB" panose="020B0900000000000000" pitchFamily="50" charset="-128"/>
                <a:ea typeface="HGS創英角ｺﾞｼｯｸUB" panose="020B0900000000000000" pitchFamily="50" charset="-128"/>
              </a:rPr>
              <a:t>するちょい飲み餃子専門店</a:t>
            </a:r>
            <a:r>
              <a:rPr kumimoji="1" lang="ja-JP" altLang="en-US" sz="1600" dirty="0">
                <a:uFillTx/>
                <a:latin typeface="HGS創英角ｺﾞｼｯｸUB" panose="020B0900000000000000" pitchFamily="50" charset="-128"/>
                <a:ea typeface="HGS創英角ｺﾞｼｯｸUB" panose="020B0900000000000000" pitchFamily="50" charset="-128"/>
              </a:rPr>
              <a:t>」</a:t>
            </a:r>
          </a:p>
        </p:txBody>
      </p:sp>
      <p:sp>
        <p:nvSpPr>
          <p:cNvPr id="6" name="テキスト ボックス 5"/>
          <p:cNvSpPr txBox="1">
            <a:spLocks/>
          </p:cNvSpPr>
          <p:nvPr/>
        </p:nvSpPr>
        <p:spPr>
          <a:xfrm>
            <a:off x="7625750" y="94891"/>
            <a:ext cx="1328469"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en-US" altLang="ja-JP" dirty="0">
                <a:uFillTx/>
              </a:rPr>
              <a:t>FBT-89</a:t>
            </a:r>
            <a:endParaRPr kumimoji="1" lang="ja-JP" altLang="en-US" dirty="0">
              <a:uFillTx/>
            </a:endParaRPr>
          </a:p>
        </p:txBody>
      </p:sp>
    </p:spTree>
    <p:extLst>
      <p:ext uri="{BB962C8B-B14F-4D97-AF65-F5344CB8AC3E}">
        <p14:creationId xmlns:p14="http://schemas.microsoft.com/office/powerpoint/2010/main" val="11089209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AF986FA-2064-CD40-BA46-ECC5D0B4F7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8626" y="0"/>
            <a:ext cx="2646596" cy="742804"/>
          </a:xfrm>
          <a:prstGeom prst="rect">
            <a:avLst/>
          </a:prstGeom>
        </p:spPr>
      </p:pic>
      <p:sp>
        <p:nvSpPr>
          <p:cNvPr id="10" name="正方形/長方形 9">
            <a:extLst>
              <a:ext uri="{FF2B5EF4-FFF2-40B4-BE49-F238E27FC236}">
                <a16:creationId xmlns:a16="http://schemas.microsoft.com/office/drawing/2014/main" id="{9D7AB86E-B8C2-5048-8C7C-BB120D35B133}"/>
              </a:ext>
            </a:extLst>
          </p:cNvPr>
          <p:cNvSpPr/>
          <p:nvPr/>
        </p:nvSpPr>
        <p:spPr>
          <a:xfrm>
            <a:off x="0" y="6639102"/>
            <a:ext cx="9144000" cy="218897"/>
          </a:xfrm>
          <a:prstGeom prst="rect">
            <a:avLst/>
          </a:prstGeom>
          <a:solidFill>
            <a:srgbClr val="BF0C11"/>
          </a:solidFill>
        </p:spPr>
        <p:style>
          <a:lnRef idx="0">
            <a:schemeClr val="accent2"/>
          </a:lnRef>
          <a:fillRef idx="3">
            <a:schemeClr val="accent2"/>
          </a:fillRef>
          <a:effectRef idx="3">
            <a:schemeClr val="accent2"/>
          </a:effectRef>
          <a:fontRef idx="minor">
            <a:schemeClr val="lt1"/>
          </a:fontRef>
        </p:style>
        <p:txBody>
          <a:bodyPr rtlCol="0" anchor="ctr"/>
          <a:lstStyle/>
          <a:p>
            <a:r>
              <a:rPr lang="en-US" altLang="ja-JP" sz="1000" dirty="0">
                <a:solidFill>
                  <a:schemeClr val="bg1"/>
                </a:solidFill>
              </a:rPr>
              <a:t>Copyright(C) </a:t>
            </a:r>
            <a:r>
              <a:rPr lang="ja-JP" altLang="en-US" sz="1000">
                <a:solidFill>
                  <a:schemeClr val="bg1"/>
                </a:solidFill>
              </a:rPr>
              <a:t>株式会社エフワンコンサルティング </a:t>
            </a:r>
            <a:r>
              <a:rPr lang="en-US" altLang="ja-JP" sz="1000" dirty="0">
                <a:solidFill>
                  <a:schemeClr val="bg1"/>
                </a:solidFill>
              </a:rPr>
              <a:t>All rights reserved.</a:t>
            </a:r>
            <a:r>
              <a:rPr lang="en-US" altLang="ja-JP" sz="1000" dirty="0">
                <a:solidFill>
                  <a:schemeClr val="bg1">
                    <a:lumMod val="50000"/>
                  </a:schemeClr>
                </a:solidFill>
              </a:rPr>
              <a:t> </a:t>
            </a:r>
            <a:endParaRPr lang="ja-JP" altLang="en-US" sz="1000" dirty="0">
              <a:solidFill>
                <a:schemeClr val="bg1">
                  <a:lumMod val="50000"/>
                </a:schemeClr>
              </a:solidFill>
            </a:endParaRPr>
          </a:p>
        </p:txBody>
      </p:sp>
      <p:sp>
        <p:nvSpPr>
          <p:cNvPr id="2" name="正方形/長方形 1">
            <a:extLst>
              <a:ext uri="{FF2B5EF4-FFF2-40B4-BE49-F238E27FC236}">
                <a16:creationId xmlns:a16="http://schemas.microsoft.com/office/drawing/2014/main" id="{C4DAA4EB-649E-FB4C-B520-D98435688AF3}"/>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sp>
        <p:nvSpPr>
          <p:cNvPr id="6" name="テキスト ボックス 5">
            <a:extLst>
              <a:ext uri="{FF2B5EF4-FFF2-40B4-BE49-F238E27FC236}">
                <a16:creationId xmlns:a16="http://schemas.microsoft.com/office/drawing/2014/main" id="{AC43FC14-88AC-DF4D-BBDD-9DDB4E3A68D8}"/>
              </a:ext>
            </a:extLst>
          </p:cNvPr>
          <p:cNvSpPr txBox="1"/>
          <p:nvPr/>
        </p:nvSpPr>
        <p:spPr>
          <a:xfrm>
            <a:off x="150312" y="125260"/>
            <a:ext cx="3432132" cy="307777"/>
          </a:xfrm>
          <a:prstGeom prst="rect">
            <a:avLst/>
          </a:prstGeom>
          <a:noFill/>
        </p:spPr>
        <p:txBody>
          <a:bodyPr wrap="square" rtlCol="0">
            <a:spAutoFit/>
          </a:bodyPr>
          <a:lstStyle/>
          <a:p>
            <a:r>
              <a:rPr kumimoji="1" lang="en-US" altLang="ja-JP" sz="1400" b="1" dirty="0"/>
              <a:t>STEP</a:t>
            </a:r>
            <a:r>
              <a:rPr kumimoji="1" lang="ja-JP" altLang="en-US" sz="1400" b="1"/>
              <a:t>２−３業態コンセプト８ステップ</a:t>
            </a:r>
          </a:p>
        </p:txBody>
      </p:sp>
      <p:sp>
        <p:nvSpPr>
          <p:cNvPr id="7" name="テキスト ボックス 6">
            <a:extLst>
              <a:ext uri="{FF2B5EF4-FFF2-40B4-BE49-F238E27FC236}">
                <a16:creationId xmlns:a16="http://schemas.microsoft.com/office/drawing/2014/main" id="{39283D4C-0863-E64C-95B9-3A22EEA600A0}"/>
              </a:ext>
            </a:extLst>
          </p:cNvPr>
          <p:cNvSpPr txBox="1"/>
          <p:nvPr/>
        </p:nvSpPr>
        <p:spPr>
          <a:xfrm>
            <a:off x="250521" y="588723"/>
            <a:ext cx="1640909"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nchor="b">
            <a:spAutoFit/>
          </a:bodyPr>
          <a:lstStyle/>
          <a:p>
            <a:pPr algn="ctr"/>
            <a:r>
              <a:rPr kumimoji="1" lang="en-US" altLang="ja-JP" sz="2400" b="1" dirty="0"/>
              <a:t>WORK</a:t>
            </a:r>
            <a:endParaRPr kumimoji="1" lang="ja-JP" altLang="en-US" sz="2400" b="1"/>
          </a:p>
        </p:txBody>
      </p:sp>
      <p:sp>
        <p:nvSpPr>
          <p:cNvPr id="3" name="テキスト ボックス 2">
            <a:extLst>
              <a:ext uri="{FF2B5EF4-FFF2-40B4-BE49-F238E27FC236}">
                <a16:creationId xmlns:a16="http://schemas.microsoft.com/office/drawing/2014/main" id="{B92DB585-AFDD-3A46-B388-722472E8AF27}"/>
              </a:ext>
            </a:extLst>
          </p:cNvPr>
          <p:cNvSpPr txBox="1"/>
          <p:nvPr/>
        </p:nvSpPr>
        <p:spPr>
          <a:xfrm>
            <a:off x="576197" y="1415441"/>
            <a:ext cx="5649239" cy="523220"/>
          </a:xfrm>
          <a:prstGeom prst="rect">
            <a:avLst/>
          </a:prstGeom>
          <a:noFill/>
        </p:spPr>
        <p:txBody>
          <a:bodyPr wrap="square" rtlCol="0">
            <a:spAutoFit/>
          </a:bodyPr>
          <a:lstStyle/>
          <a:p>
            <a:r>
              <a:rPr kumimoji="1" lang="ja-JP" altLang="en-US" sz="2800" b="1"/>
              <a:t>２、差別化コンセプト</a:t>
            </a:r>
          </a:p>
        </p:txBody>
      </p:sp>
      <p:pic>
        <p:nvPicPr>
          <p:cNvPr id="5" name="図 4">
            <a:extLst>
              <a:ext uri="{FF2B5EF4-FFF2-40B4-BE49-F238E27FC236}">
                <a16:creationId xmlns:a16="http://schemas.microsoft.com/office/drawing/2014/main" id="{5AAC6C0D-1B37-5E43-A547-3012CE336588}"/>
              </a:ext>
            </a:extLst>
          </p:cNvPr>
          <p:cNvPicPr>
            <a:picLocks noChangeAspect="1"/>
          </p:cNvPicPr>
          <p:nvPr/>
        </p:nvPicPr>
        <p:blipFill>
          <a:blip r:embed="rId3"/>
          <a:stretch>
            <a:fillRect/>
          </a:stretch>
        </p:blipFill>
        <p:spPr>
          <a:xfrm>
            <a:off x="5579304" y="4109353"/>
            <a:ext cx="3473068" cy="1899334"/>
          </a:xfrm>
          <a:prstGeom prst="rect">
            <a:avLst/>
          </a:prstGeom>
        </p:spPr>
      </p:pic>
      <p:sp>
        <p:nvSpPr>
          <p:cNvPr id="8" name="テキスト ボックス 7">
            <a:extLst>
              <a:ext uri="{FF2B5EF4-FFF2-40B4-BE49-F238E27FC236}">
                <a16:creationId xmlns:a16="http://schemas.microsoft.com/office/drawing/2014/main" id="{68FC218D-8331-7542-982B-4732116F4244}"/>
              </a:ext>
            </a:extLst>
          </p:cNvPr>
          <p:cNvSpPr txBox="1"/>
          <p:nvPr/>
        </p:nvSpPr>
        <p:spPr>
          <a:xfrm>
            <a:off x="726510" y="2192055"/>
            <a:ext cx="7678454" cy="2585323"/>
          </a:xfrm>
          <a:prstGeom prst="rect">
            <a:avLst/>
          </a:prstGeom>
          <a:noFill/>
          <a:ln>
            <a:solidFill>
              <a:srgbClr val="C00000"/>
            </a:solidFill>
          </a:ln>
        </p:spPr>
        <p:txBody>
          <a:bodyPr wrap="square" rtlCol="0">
            <a:spAutoFit/>
          </a:bodyPr>
          <a:lstStyle/>
          <a:p>
            <a:r>
              <a:rPr kumimoji="1" lang="ja-JP" altLang="en-US"/>
              <a:t>・大きくは、同業他社との違い</a:t>
            </a:r>
            <a:endParaRPr kumimoji="1" lang="en-US" altLang="ja-JP" dirty="0"/>
          </a:p>
          <a:p>
            <a:endParaRPr lang="en-US" altLang="ja-JP" dirty="0"/>
          </a:p>
          <a:p>
            <a:r>
              <a:rPr kumimoji="1" lang="ja-JP" altLang="en-US"/>
              <a:t>・メニュー、接客、店舗などの視点で選ばれる理由を作る</a:t>
            </a:r>
            <a:endParaRPr kumimoji="1" lang="en-US" altLang="ja-JP" dirty="0"/>
          </a:p>
          <a:p>
            <a:endParaRPr lang="en-US" altLang="ja-JP" dirty="0"/>
          </a:p>
          <a:p>
            <a:r>
              <a:rPr kumimoji="1" lang="ja-JP" altLang="en-US"/>
              <a:t>・お客様に感じて頂く価値、満足感の違い</a:t>
            </a:r>
            <a:endParaRPr kumimoji="1" lang="en-US" altLang="ja-JP" dirty="0"/>
          </a:p>
          <a:p>
            <a:endParaRPr lang="en-US" altLang="ja-JP" dirty="0"/>
          </a:p>
          <a:p>
            <a:r>
              <a:rPr kumimoji="1" lang="ja-JP" altLang="en-US"/>
              <a:t>・独自の世界観やイメージ等</a:t>
            </a:r>
            <a:endParaRPr kumimoji="1" lang="en-US" altLang="ja-JP" dirty="0"/>
          </a:p>
          <a:p>
            <a:endParaRPr lang="en-US" altLang="ja-JP" dirty="0"/>
          </a:p>
          <a:p>
            <a:r>
              <a:rPr kumimoji="1" lang="ja-JP" altLang="en-US"/>
              <a:t>・皆の常識や一般的と思う事と違う、逆な事等</a:t>
            </a:r>
            <a:endParaRPr kumimoji="1" lang="en-US" altLang="ja-JP" dirty="0"/>
          </a:p>
        </p:txBody>
      </p:sp>
      <p:sp>
        <p:nvSpPr>
          <p:cNvPr id="11" name="テキスト ボックス 10">
            <a:extLst>
              <a:ext uri="{FF2B5EF4-FFF2-40B4-BE49-F238E27FC236}">
                <a16:creationId xmlns:a16="http://schemas.microsoft.com/office/drawing/2014/main" id="{12209C54-F654-1E43-83EA-4348E9FB17D6}"/>
              </a:ext>
            </a:extLst>
          </p:cNvPr>
          <p:cNvSpPr txBox="1"/>
          <p:nvPr/>
        </p:nvSpPr>
        <p:spPr>
          <a:xfrm>
            <a:off x="726510" y="5028022"/>
            <a:ext cx="5348613" cy="1200329"/>
          </a:xfrm>
          <a:prstGeom prst="rect">
            <a:avLst/>
          </a:prstGeom>
          <a:noFill/>
        </p:spPr>
        <p:txBody>
          <a:bodyPr wrap="square" rtlCol="0">
            <a:spAutoFit/>
          </a:bodyPr>
          <a:lstStyle/>
          <a:p>
            <a:r>
              <a:rPr kumimoji="1" lang="ja-JP" altLang="en-US" b="1"/>
              <a:t>＊上記の視点で</a:t>
            </a:r>
            <a:endParaRPr kumimoji="1" lang="en-US" altLang="ja-JP" b="1" dirty="0"/>
          </a:p>
          <a:p>
            <a:endParaRPr lang="en-US" altLang="ja-JP" b="1" dirty="0"/>
          </a:p>
          <a:p>
            <a:r>
              <a:rPr kumimoji="1" lang="ja-JP" altLang="en-US" b="1"/>
              <a:t>お客様に満足を売れ、競合点に勝てるお店である</a:t>
            </a:r>
            <a:endParaRPr kumimoji="1" lang="en-US" altLang="ja-JP" b="1" dirty="0"/>
          </a:p>
          <a:p>
            <a:r>
              <a:rPr lang="ja-JP" altLang="en-US" b="1"/>
              <a:t>事をイメージし、</a:t>
            </a:r>
            <a:r>
              <a:rPr lang="en-US" altLang="ja-JP" b="1" dirty="0"/>
              <a:t>3〜</a:t>
            </a:r>
            <a:r>
              <a:rPr lang="ja-JP" altLang="en-US" b="1"/>
              <a:t>５点の箇条書き等でまとめる</a:t>
            </a:r>
            <a:endParaRPr kumimoji="1" lang="ja-JP" altLang="en-US" b="1"/>
          </a:p>
        </p:txBody>
      </p:sp>
    </p:spTree>
    <p:extLst>
      <p:ext uri="{BB962C8B-B14F-4D97-AF65-F5344CB8AC3E}">
        <p14:creationId xmlns:p14="http://schemas.microsoft.com/office/powerpoint/2010/main" val="2247490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AF986FA-2064-CD40-BA46-ECC5D0B4F7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8626" y="0"/>
            <a:ext cx="2646596" cy="742804"/>
          </a:xfrm>
          <a:prstGeom prst="rect">
            <a:avLst/>
          </a:prstGeom>
        </p:spPr>
      </p:pic>
      <p:sp>
        <p:nvSpPr>
          <p:cNvPr id="10" name="正方形/長方形 9">
            <a:extLst>
              <a:ext uri="{FF2B5EF4-FFF2-40B4-BE49-F238E27FC236}">
                <a16:creationId xmlns:a16="http://schemas.microsoft.com/office/drawing/2014/main" id="{9D7AB86E-B8C2-5048-8C7C-BB120D35B133}"/>
              </a:ext>
            </a:extLst>
          </p:cNvPr>
          <p:cNvSpPr/>
          <p:nvPr/>
        </p:nvSpPr>
        <p:spPr>
          <a:xfrm>
            <a:off x="0" y="6639102"/>
            <a:ext cx="9144000" cy="218897"/>
          </a:xfrm>
          <a:prstGeom prst="rect">
            <a:avLst/>
          </a:prstGeom>
          <a:solidFill>
            <a:srgbClr val="BF0C11"/>
          </a:solidFill>
        </p:spPr>
        <p:style>
          <a:lnRef idx="0">
            <a:schemeClr val="accent2"/>
          </a:lnRef>
          <a:fillRef idx="3">
            <a:schemeClr val="accent2"/>
          </a:fillRef>
          <a:effectRef idx="3">
            <a:schemeClr val="accent2"/>
          </a:effectRef>
          <a:fontRef idx="minor">
            <a:schemeClr val="lt1"/>
          </a:fontRef>
        </p:style>
        <p:txBody>
          <a:bodyPr rtlCol="0" anchor="ctr"/>
          <a:lstStyle/>
          <a:p>
            <a:r>
              <a:rPr lang="en-US" altLang="ja-JP" sz="1000" dirty="0">
                <a:solidFill>
                  <a:schemeClr val="bg1"/>
                </a:solidFill>
              </a:rPr>
              <a:t>Copyright(C) </a:t>
            </a:r>
            <a:r>
              <a:rPr lang="ja-JP" altLang="en-US" sz="1000">
                <a:solidFill>
                  <a:schemeClr val="bg1"/>
                </a:solidFill>
              </a:rPr>
              <a:t>株式会社エフワンコンサルティング </a:t>
            </a:r>
            <a:r>
              <a:rPr lang="en-US" altLang="ja-JP" sz="1000" dirty="0">
                <a:solidFill>
                  <a:schemeClr val="bg1"/>
                </a:solidFill>
              </a:rPr>
              <a:t>All rights reserved.</a:t>
            </a:r>
            <a:r>
              <a:rPr lang="en-US" altLang="ja-JP" sz="1000" dirty="0">
                <a:solidFill>
                  <a:schemeClr val="bg1">
                    <a:lumMod val="50000"/>
                  </a:schemeClr>
                </a:solidFill>
              </a:rPr>
              <a:t> </a:t>
            </a:r>
            <a:endParaRPr lang="ja-JP" altLang="en-US" sz="1000" dirty="0">
              <a:solidFill>
                <a:schemeClr val="bg1">
                  <a:lumMod val="50000"/>
                </a:schemeClr>
              </a:solidFill>
            </a:endParaRPr>
          </a:p>
        </p:txBody>
      </p:sp>
      <p:sp>
        <p:nvSpPr>
          <p:cNvPr id="2" name="正方形/長方形 1">
            <a:extLst>
              <a:ext uri="{FF2B5EF4-FFF2-40B4-BE49-F238E27FC236}">
                <a16:creationId xmlns:a16="http://schemas.microsoft.com/office/drawing/2014/main" id="{C4DAA4EB-649E-FB4C-B520-D98435688AF3}"/>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sp>
        <p:nvSpPr>
          <p:cNvPr id="6" name="テキスト ボックス 5">
            <a:extLst>
              <a:ext uri="{FF2B5EF4-FFF2-40B4-BE49-F238E27FC236}">
                <a16:creationId xmlns:a16="http://schemas.microsoft.com/office/drawing/2014/main" id="{AC43FC14-88AC-DF4D-BBDD-9DDB4E3A68D8}"/>
              </a:ext>
            </a:extLst>
          </p:cNvPr>
          <p:cNvSpPr txBox="1"/>
          <p:nvPr/>
        </p:nvSpPr>
        <p:spPr>
          <a:xfrm>
            <a:off x="150312" y="125260"/>
            <a:ext cx="3432132" cy="307777"/>
          </a:xfrm>
          <a:prstGeom prst="rect">
            <a:avLst/>
          </a:prstGeom>
          <a:noFill/>
        </p:spPr>
        <p:txBody>
          <a:bodyPr wrap="square" rtlCol="0">
            <a:spAutoFit/>
          </a:bodyPr>
          <a:lstStyle/>
          <a:p>
            <a:r>
              <a:rPr kumimoji="1" lang="en-US" altLang="ja-JP" sz="1400" b="1" dirty="0"/>
              <a:t>STEP</a:t>
            </a:r>
            <a:r>
              <a:rPr kumimoji="1" lang="ja-JP" altLang="en-US" sz="1400" b="1"/>
              <a:t>２−３業態コンセプト８ステップ</a:t>
            </a:r>
          </a:p>
        </p:txBody>
      </p:sp>
      <p:sp>
        <p:nvSpPr>
          <p:cNvPr id="7" name="テキスト ボックス 6">
            <a:extLst>
              <a:ext uri="{FF2B5EF4-FFF2-40B4-BE49-F238E27FC236}">
                <a16:creationId xmlns:a16="http://schemas.microsoft.com/office/drawing/2014/main" id="{39283D4C-0863-E64C-95B9-3A22EEA600A0}"/>
              </a:ext>
            </a:extLst>
          </p:cNvPr>
          <p:cNvSpPr txBox="1"/>
          <p:nvPr/>
        </p:nvSpPr>
        <p:spPr>
          <a:xfrm>
            <a:off x="250521" y="588723"/>
            <a:ext cx="1640909"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nchor="b">
            <a:spAutoFit/>
          </a:bodyPr>
          <a:lstStyle/>
          <a:p>
            <a:pPr algn="ctr"/>
            <a:r>
              <a:rPr kumimoji="1" lang="en-US" altLang="ja-JP" sz="2400" b="1" dirty="0"/>
              <a:t>WORK</a:t>
            </a:r>
            <a:endParaRPr kumimoji="1" lang="ja-JP" altLang="en-US" sz="2400" b="1"/>
          </a:p>
        </p:txBody>
      </p:sp>
      <p:sp>
        <p:nvSpPr>
          <p:cNvPr id="3" name="テキスト ボックス 2">
            <a:extLst>
              <a:ext uri="{FF2B5EF4-FFF2-40B4-BE49-F238E27FC236}">
                <a16:creationId xmlns:a16="http://schemas.microsoft.com/office/drawing/2014/main" id="{B92DB585-AFDD-3A46-B388-722472E8AF27}"/>
              </a:ext>
            </a:extLst>
          </p:cNvPr>
          <p:cNvSpPr txBox="1"/>
          <p:nvPr/>
        </p:nvSpPr>
        <p:spPr>
          <a:xfrm>
            <a:off x="433308" y="1100977"/>
            <a:ext cx="3149136" cy="400110"/>
          </a:xfrm>
          <a:prstGeom prst="rect">
            <a:avLst/>
          </a:prstGeom>
          <a:noFill/>
        </p:spPr>
        <p:txBody>
          <a:bodyPr wrap="square" rtlCol="0">
            <a:spAutoFit/>
          </a:bodyPr>
          <a:lstStyle/>
          <a:p>
            <a:r>
              <a:rPr kumimoji="1" lang="ja-JP" altLang="en-US" sz="2000" b="1"/>
              <a:t>２、差別化コンセプト</a:t>
            </a:r>
          </a:p>
        </p:txBody>
      </p:sp>
      <p:pic>
        <p:nvPicPr>
          <p:cNvPr id="5" name="図 4">
            <a:extLst>
              <a:ext uri="{FF2B5EF4-FFF2-40B4-BE49-F238E27FC236}">
                <a16:creationId xmlns:a16="http://schemas.microsoft.com/office/drawing/2014/main" id="{5AAC6C0D-1B37-5E43-A547-3012CE336588}"/>
              </a:ext>
            </a:extLst>
          </p:cNvPr>
          <p:cNvPicPr>
            <a:picLocks noChangeAspect="1"/>
          </p:cNvPicPr>
          <p:nvPr/>
        </p:nvPicPr>
        <p:blipFill>
          <a:blip r:embed="rId3"/>
          <a:stretch>
            <a:fillRect/>
          </a:stretch>
        </p:blipFill>
        <p:spPr>
          <a:xfrm>
            <a:off x="7610028" y="5677795"/>
            <a:ext cx="1533972" cy="838891"/>
          </a:xfrm>
          <a:prstGeom prst="rect">
            <a:avLst/>
          </a:prstGeom>
        </p:spPr>
      </p:pic>
      <p:pic>
        <p:nvPicPr>
          <p:cNvPr id="9" name="図 8">
            <a:extLst>
              <a:ext uri="{FF2B5EF4-FFF2-40B4-BE49-F238E27FC236}">
                <a16:creationId xmlns:a16="http://schemas.microsoft.com/office/drawing/2014/main" id="{0D0E3228-16BA-0C4E-81B3-8B596708EC84}"/>
              </a:ext>
            </a:extLst>
          </p:cNvPr>
          <p:cNvPicPr>
            <a:picLocks noChangeAspect="1"/>
          </p:cNvPicPr>
          <p:nvPr/>
        </p:nvPicPr>
        <p:blipFill>
          <a:blip r:embed="rId4"/>
          <a:stretch>
            <a:fillRect/>
          </a:stretch>
        </p:blipFill>
        <p:spPr>
          <a:xfrm>
            <a:off x="433307" y="1551676"/>
            <a:ext cx="7225337" cy="4470075"/>
          </a:xfrm>
          <a:prstGeom prst="rect">
            <a:avLst/>
          </a:prstGeom>
        </p:spPr>
      </p:pic>
    </p:spTree>
    <p:extLst>
      <p:ext uri="{BB962C8B-B14F-4D97-AF65-F5344CB8AC3E}">
        <p14:creationId xmlns:p14="http://schemas.microsoft.com/office/powerpoint/2010/main" val="28454559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AF986FA-2064-CD40-BA46-ECC5D0B4F7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8626" y="0"/>
            <a:ext cx="2646596" cy="742804"/>
          </a:xfrm>
          <a:prstGeom prst="rect">
            <a:avLst/>
          </a:prstGeom>
        </p:spPr>
      </p:pic>
      <p:sp>
        <p:nvSpPr>
          <p:cNvPr id="10" name="正方形/長方形 9">
            <a:extLst>
              <a:ext uri="{FF2B5EF4-FFF2-40B4-BE49-F238E27FC236}">
                <a16:creationId xmlns:a16="http://schemas.microsoft.com/office/drawing/2014/main" id="{9D7AB86E-B8C2-5048-8C7C-BB120D35B133}"/>
              </a:ext>
            </a:extLst>
          </p:cNvPr>
          <p:cNvSpPr/>
          <p:nvPr/>
        </p:nvSpPr>
        <p:spPr>
          <a:xfrm>
            <a:off x="0" y="6639102"/>
            <a:ext cx="9144000" cy="218897"/>
          </a:xfrm>
          <a:prstGeom prst="rect">
            <a:avLst/>
          </a:prstGeom>
          <a:solidFill>
            <a:srgbClr val="BF0C11"/>
          </a:solidFill>
        </p:spPr>
        <p:style>
          <a:lnRef idx="0">
            <a:schemeClr val="accent2"/>
          </a:lnRef>
          <a:fillRef idx="3">
            <a:schemeClr val="accent2"/>
          </a:fillRef>
          <a:effectRef idx="3">
            <a:schemeClr val="accent2"/>
          </a:effectRef>
          <a:fontRef idx="minor">
            <a:schemeClr val="lt1"/>
          </a:fontRef>
        </p:style>
        <p:txBody>
          <a:bodyPr rtlCol="0" anchor="ctr"/>
          <a:lstStyle/>
          <a:p>
            <a:r>
              <a:rPr lang="en-US" altLang="ja-JP" sz="1000" dirty="0">
                <a:solidFill>
                  <a:schemeClr val="bg1"/>
                </a:solidFill>
              </a:rPr>
              <a:t>Copyright(C) </a:t>
            </a:r>
            <a:r>
              <a:rPr lang="ja-JP" altLang="en-US" sz="1000">
                <a:solidFill>
                  <a:schemeClr val="bg1"/>
                </a:solidFill>
              </a:rPr>
              <a:t>株式会社エフワンコンサルティング </a:t>
            </a:r>
            <a:r>
              <a:rPr lang="en-US" altLang="ja-JP" sz="1000" dirty="0">
                <a:solidFill>
                  <a:schemeClr val="bg1"/>
                </a:solidFill>
              </a:rPr>
              <a:t>All rights reserved.</a:t>
            </a:r>
            <a:r>
              <a:rPr lang="en-US" altLang="ja-JP" sz="1000" dirty="0">
                <a:solidFill>
                  <a:schemeClr val="bg1">
                    <a:lumMod val="50000"/>
                  </a:schemeClr>
                </a:solidFill>
              </a:rPr>
              <a:t> </a:t>
            </a:r>
            <a:endParaRPr lang="ja-JP" altLang="en-US" sz="1000" dirty="0">
              <a:solidFill>
                <a:schemeClr val="bg1">
                  <a:lumMod val="50000"/>
                </a:schemeClr>
              </a:solidFill>
            </a:endParaRPr>
          </a:p>
        </p:txBody>
      </p:sp>
      <p:sp>
        <p:nvSpPr>
          <p:cNvPr id="2" name="正方形/長方形 1">
            <a:extLst>
              <a:ext uri="{FF2B5EF4-FFF2-40B4-BE49-F238E27FC236}">
                <a16:creationId xmlns:a16="http://schemas.microsoft.com/office/drawing/2014/main" id="{C4DAA4EB-649E-FB4C-B520-D98435688AF3}"/>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pic>
        <p:nvPicPr>
          <p:cNvPr id="5" name="図 4">
            <a:extLst>
              <a:ext uri="{FF2B5EF4-FFF2-40B4-BE49-F238E27FC236}">
                <a16:creationId xmlns:a16="http://schemas.microsoft.com/office/drawing/2014/main" id="{5AAC6C0D-1B37-5E43-A547-3012CE336588}"/>
              </a:ext>
            </a:extLst>
          </p:cNvPr>
          <p:cNvPicPr>
            <a:picLocks noChangeAspect="1"/>
          </p:cNvPicPr>
          <p:nvPr/>
        </p:nvPicPr>
        <p:blipFill>
          <a:blip r:embed="rId3"/>
          <a:stretch>
            <a:fillRect/>
          </a:stretch>
        </p:blipFill>
        <p:spPr>
          <a:xfrm>
            <a:off x="5579304" y="4109353"/>
            <a:ext cx="3473068" cy="1899334"/>
          </a:xfrm>
          <a:prstGeom prst="rect">
            <a:avLst/>
          </a:prstGeom>
        </p:spPr>
      </p:pic>
      <p:sp>
        <p:nvSpPr>
          <p:cNvPr id="6" name="テキスト ボックス 5">
            <a:extLst>
              <a:ext uri="{FF2B5EF4-FFF2-40B4-BE49-F238E27FC236}">
                <a16:creationId xmlns:a16="http://schemas.microsoft.com/office/drawing/2014/main" id="{C2B85E11-141E-A94A-95D8-FA3D08663C75}"/>
              </a:ext>
            </a:extLst>
          </p:cNvPr>
          <p:cNvSpPr txBox="1"/>
          <p:nvPr/>
        </p:nvSpPr>
        <p:spPr>
          <a:xfrm>
            <a:off x="150312" y="125260"/>
            <a:ext cx="3432132" cy="307777"/>
          </a:xfrm>
          <a:prstGeom prst="rect">
            <a:avLst/>
          </a:prstGeom>
          <a:noFill/>
        </p:spPr>
        <p:txBody>
          <a:bodyPr wrap="square" rtlCol="0">
            <a:spAutoFit/>
          </a:bodyPr>
          <a:lstStyle/>
          <a:p>
            <a:r>
              <a:rPr kumimoji="1" lang="en-US" altLang="ja-JP" sz="1400" b="1" dirty="0"/>
              <a:t>STEP</a:t>
            </a:r>
            <a:r>
              <a:rPr kumimoji="1" lang="ja-JP" altLang="en-US" sz="1400" b="1"/>
              <a:t>２−３業態コンセプト８ステップ</a:t>
            </a:r>
          </a:p>
        </p:txBody>
      </p:sp>
      <p:sp>
        <p:nvSpPr>
          <p:cNvPr id="7" name="正方形/長方形 6">
            <a:extLst>
              <a:ext uri="{FF2B5EF4-FFF2-40B4-BE49-F238E27FC236}">
                <a16:creationId xmlns:a16="http://schemas.microsoft.com/office/drawing/2014/main" id="{873291C0-2B90-9844-A7B5-349D134BF9C2}"/>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sp>
        <p:nvSpPr>
          <p:cNvPr id="8" name="テキスト ボックス 7">
            <a:extLst>
              <a:ext uri="{FF2B5EF4-FFF2-40B4-BE49-F238E27FC236}">
                <a16:creationId xmlns:a16="http://schemas.microsoft.com/office/drawing/2014/main" id="{83C09C15-400E-3C4F-88F7-6E3D888DCA63}"/>
              </a:ext>
            </a:extLst>
          </p:cNvPr>
          <p:cNvSpPr txBox="1"/>
          <p:nvPr/>
        </p:nvSpPr>
        <p:spPr>
          <a:xfrm>
            <a:off x="601249" y="1089764"/>
            <a:ext cx="4978055" cy="523220"/>
          </a:xfrm>
          <a:prstGeom prst="rect">
            <a:avLst/>
          </a:prstGeom>
          <a:noFill/>
        </p:spPr>
        <p:txBody>
          <a:bodyPr wrap="square" rtlCol="0">
            <a:spAutoFit/>
          </a:bodyPr>
          <a:lstStyle/>
          <a:p>
            <a:r>
              <a:rPr lang="ja-JP" altLang="en-US" sz="2800" b="1"/>
              <a:t>２</a:t>
            </a:r>
            <a:r>
              <a:rPr kumimoji="1" lang="ja-JP" altLang="en-US" sz="2800" b="1"/>
              <a:t>、差別化コンセプトの事例</a:t>
            </a:r>
          </a:p>
        </p:txBody>
      </p:sp>
      <p:sp>
        <p:nvSpPr>
          <p:cNvPr id="9" name="テキスト ボックス 8">
            <a:extLst>
              <a:ext uri="{FF2B5EF4-FFF2-40B4-BE49-F238E27FC236}">
                <a16:creationId xmlns:a16="http://schemas.microsoft.com/office/drawing/2014/main" id="{F0DAF41E-ADFE-C14E-8735-65CE4BF38BEC}"/>
              </a:ext>
            </a:extLst>
          </p:cNvPr>
          <p:cNvSpPr txBox="1"/>
          <p:nvPr/>
        </p:nvSpPr>
        <p:spPr>
          <a:xfrm>
            <a:off x="601249" y="1941534"/>
            <a:ext cx="8016658" cy="3139321"/>
          </a:xfrm>
          <a:prstGeom prst="rect">
            <a:avLst/>
          </a:prstGeom>
          <a:noFill/>
          <a:ln>
            <a:solidFill>
              <a:srgbClr val="C00000"/>
            </a:solidFill>
          </a:ln>
        </p:spPr>
        <p:txBody>
          <a:bodyPr wrap="square" rtlCol="0">
            <a:spAutoFit/>
          </a:bodyPr>
          <a:lstStyle/>
          <a:p>
            <a:r>
              <a:rPr kumimoji="1" lang="ja-JP" altLang="en-US" b="1"/>
              <a:t>・〇〇野菜と〇〇ミートを使用した健康焼売（〇〇に特徴がある）</a:t>
            </a:r>
            <a:endParaRPr kumimoji="1" lang="en-US" altLang="ja-JP" b="1" dirty="0"/>
          </a:p>
          <a:p>
            <a:endParaRPr lang="en-US" altLang="ja-JP" b="1" dirty="0"/>
          </a:p>
          <a:p>
            <a:r>
              <a:rPr kumimoji="1" lang="ja-JP" altLang="en-US" b="1"/>
              <a:t>・自社農園で栽培した有機野菜を使用した〇〇〇〇</a:t>
            </a:r>
            <a:endParaRPr kumimoji="1" lang="en-US" altLang="ja-JP" b="1" dirty="0"/>
          </a:p>
          <a:p>
            <a:endParaRPr lang="en-US" altLang="ja-JP" b="1" dirty="0"/>
          </a:p>
          <a:p>
            <a:r>
              <a:rPr kumimoji="1" lang="ja-JP" altLang="en-US" b="1"/>
              <a:t>・オープンが夜中の</a:t>
            </a:r>
            <a:r>
              <a:rPr kumimoji="1" lang="en-US" altLang="ja-JP" b="1" dirty="0"/>
              <a:t>12</a:t>
            </a:r>
            <a:r>
              <a:rPr kumimoji="1" lang="ja-JP" altLang="en-US" b="1"/>
              <a:t>時</a:t>
            </a:r>
            <a:r>
              <a:rPr kumimoji="1" lang="en-US" altLang="ja-JP" b="1" dirty="0"/>
              <a:t>〜9</a:t>
            </a:r>
            <a:r>
              <a:rPr kumimoji="1" lang="ja-JP" altLang="en-US" b="1"/>
              <a:t>時までの〇〇店</a:t>
            </a:r>
            <a:endParaRPr kumimoji="1" lang="en-US" altLang="ja-JP" b="1" dirty="0"/>
          </a:p>
          <a:p>
            <a:endParaRPr lang="en-US" altLang="ja-JP" b="1" dirty="0"/>
          </a:p>
          <a:p>
            <a:r>
              <a:rPr kumimoji="1" lang="ja-JP" altLang="en-US" b="1"/>
              <a:t>・ソースを使わないたこ焼き、お好み焼き</a:t>
            </a:r>
            <a:endParaRPr kumimoji="1" lang="en-US" altLang="ja-JP" b="1" dirty="0"/>
          </a:p>
          <a:p>
            <a:endParaRPr lang="en-US" altLang="ja-JP" b="1" dirty="0"/>
          </a:p>
          <a:p>
            <a:r>
              <a:rPr kumimoji="1" lang="ja-JP" altLang="en-US" b="1"/>
              <a:t>・現金を一切扱わない〇〇、・オールバイト運営可能な焼肉屋</a:t>
            </a:r>
            <a:endParaRPr kumimoji="1" lang="en-US" altLang="ja-JP" b="1" dirty="0"/>
          </a:p>
          <a:p>
            <a:endParaRPr lang="en-US" altLang="ja-JP" b="1" dirty="0"/>
          </a:p>
          <a:p>
            <a:r>
              <a:rPr kumimoji="1" lang="ja-JP" altLang="en-US" b="1"/>
              <a:t>・じゃりんこチエ風のレトロ酒場</a:t>
            </a:r>
            <a:endParaRPr kumimoji="1" lang="en-US" altLang="ja-JP" b="1" dirty="0"/>
          </a:p>
        </p:txBody>
      </p:sp>
      <p:sp>
        <p:nvSpPr>
          <p:cNvPr id="11" name="テキスト ボックス 10">
            <a:extLst>
              <a:ext uri="{FF2B5EF4-FFF2-40B4-BE49-F238E27FC236}">
                <a16:creationId xmlns:a16="http://schemas.microsoft.com/office/drawing/2014/main" id="{AB8EC2F7-3356-AE4E-9607-21162DC517F1}"/>
              </a:ext>
            </a:extLst>
          </p:cNvPr>
          <p:cNvSpPr txBox="1"/>
          <p:nvPr/>
        </p:nvSpPr>
        <p:spPr>
          <a:xfrm>
            <a:off x="601248" y="5530663"/>
            <a:ext cx="5611662" cy="369332"/>
          </a:xfrm>
          <a:prstGeom prst="rect">
            <a:avLst/>
          </a:prstGeom>
          <a:noFill/>
        </p:spPr>
        <p:txBody>
          <a:bodyPr wrap="square" rtlCol="0">
            <a:spAutoFit/>
          </a:bodyPr>
          <a:lstStyle/>
          <a:p>
            <a:r>
              <a:rPr kumimoji="1" lang="ja-JP" altLang="en-US"/>
              <a:t>＊上記事例は、主となる基本的考えのみ部分を羅列</a:t>
            </a:r>
          </a:p>
        </p:txBody>
      </p:sp>
    </p:spTree>
    <p:extLst>
      <p:ext uri="{BB962C8B-B14F-4D97-AF65-F5344CB8AC3E}">
        <p14:creationId xmlns:p14="http://schemas.microsoft.com/office/powerpoint/2010/main" val="7680458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AF986FA-2064-CD40-BA46-ECC5D0B4F7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8626" y="0"/>
            <a:ext cx="2646596" cy="742804"/>
          </a:xfrm>
          <a:prstGeom prst="rect">
            <a:avLst/>
          </a:prstGeom>
        </p:spPr>
      </p:pic>
      <p:sp>
        <p:nvSpPr>
          <p:cNvPr id="10" name="正方形/長方形 9">
            <a:extLst>
              <a:ext uri="{FF2B5EF4-FFF2-40B4-BE49-F238E27FC236}">
                <a16:creationId xmlns:a16="http://schemas.microsoft.com/office/drawing/2014/main" id="{9D7AB86E-B8C2-5048-8C7C-BB120D35B133}"/>
              </a:ext>
            </a:extLst>
          </p:cNvPr>
          <p:cNvSpPr/>
          <p:nvPr/>
        </p:nvSpPr>
        <p:spPr>
          <a:xfrm>
            <a:off x="0" y="6639102"/>
            <a:ext cx="9144000" cy="218897"/>
          </a:xfrm>
          <a:prstGeom prst="rect">
            <a:avLst/>
          </a:prstGeom>
          <a:solidFill>
            <a:srgbClr val="BF0C11"/>
          </a:solidFill>
        </p:spPr>
        <p:style>
          <a:lnRef idx="0">
            <a:schemeClr val="accent2"/>
          </a:lnRef>
          <a:fillRef idx="3">
            <a:schemeClr val="accent2"/>
          </a:fillRef>
          <a:effectRef idx="3">
            <a:schemeClr val="accent2"/>
          </a:effectRef>
          <a:fontRef idx="minor">
            <a:schemeClr val="lt1"/>
          </a:fontRef>
        </p:style>
        <p:txBody>
          <a:bodyPr rtlCol="0" anchor="ctr"/>
          <a:lstStyle/>
          <a:p>
            <a:r>
              <a:rPr lang="en-US" altLang="ja-JP" sz="1000" dirty="0">
                <a:solidFill>
                  <a:schemeClr val="bg1"/>
                </a:solidFill>
              </a:rPr>
              <a:t>Copyright(C) </a:t>
            </a:r>
            <a:r>
              <a:rPr lang="ja-JP" altLang="en-US" sz="1000">
                <a:solidFill>
                  <a:schemeClr val="bg1"/>
                </a:solidFill>
              </a:rPr>
              <a:t>株式会社エフワンコンサルティング </a:t>
            </a:r>
            <a:r>
              <a:rPr lang="en-US" altLang="ja-JP" sz="1000" dirty="0">
                <a:solidFill>
                  <a:schemeClr val="bg1"/>
                </a:solidFill>
              </a:rPr>
              <a:t>All rights reserved.</a:t>
            </a:r>
            <a:r>
              <a:rPr lang="en-US" altLang="ja-JP" sz="1000" dirty="0">
                <a:solidFill>
                  <a:schemeClr val="bg1">
                    <a:lumMod val="50000"/>
                  </a:schemeClr>
                </a:solidFill>
              </a:rPr>
              <a:t> </a:t>
            </a:r>
            <a:endParaRPr lang="ja-JP" altLang="en-US" sz="1000" dirty="0">
              <a:solidFill>
                <a:schemeClr val="bg1">
                  <a:lumMod val="50000"/>
                </a:schemeClr>
              </a:solidFill>
            </a:endParaRPr>
          </a:p>
        </p:txBody>
      </p:sp>
      <p:sp>
        <p:nvSpPr>
          <p:cNvPr id="2" name="正方形/長方形 1">
            <a:extLst>
              <a:ext uri="{FF2B5EF4-FFF2-40B4-BE49-F238E27FC236}">
                <a16:creationId xmlns:a16="http://schemas.microsoft.com/office/drawing/2014/main" id="{C4DAA4EB-649E-FB4C-B520-D98435688AF3}"/>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pic>
        <p:nvPicPr>
          <p:cNvPr id="5" name="図 4">
            <a:extLst>
              <a:ext uri="{FF2B5EF4-FFF2-40B4-BE49-F238E27FC236}">
                <a16:creationId xmlns:a16="http://schemas.microsoft.com/office/drawing/2014/main" id="{F90AFE79-6A12-CD40-A886-E1B10A647C31}"/>
              </a:ext>
            </a:extLst>
          </p:cNvPr>
          <p:cNvPicPr>
            <a:picLocks noChangeAspect="1"/>
          </p:cNvPicPr>
          <p:nvPr/>
        </p:nvPicPr>
        <p:blipFill>
          <a:blip r:embed="rId3"/>
          <a:stretch>
            <a:fillRect/>
          </a:stretch>
        </p:blipFill>
        <p:spPr>
          <a:xfrm>
            <a:off x="5579304" y="4109353"/>
            <a:ext cx="3473068" cy="1899334"/>
          </a:xfrm>
          <a:prstGeom prst="rect">
            <a:avLst/>
          </a:prstGeom>
        </p:spPr>
      </p:pic>
      <p:sp>
        <p:nvSpPr>
          <p:cNvPr id="6" name="テキスト ボックス 5">
            <a:extLst>
              <a:ext uri="{FF2B5EF4-FFF2-40B4-BE49-F238E27FC236}">
                <a16:creationId xmlns:a16="http://schemas.microsoft.com/office/drawing/2014/main" id="{9FA87F61-9464-0644-A26D-8B6F1351C9F1}"/>
              </a:ext>
            </a:extLst>
          </p:cNvPr>
          <p:cNvSpPr txBox="1"/>
          <p:nvPr/>
        </p:nvSpPr>
        <p:spPr>
          <a:xfrm>
            <a:off x="150312" y="125260"/>
            <a:ext cx="3432132" cy="307777"/>
          </a:xfrm>
          <a:prstGeom prst="rect">
            <a:avLst/>
          </a:prstGeom>
          <a:noFill/>
        </p:spPr>
        <p:txBody>
          <a:bodyPr wrap="square" rtlCol="0">
            <a:spAutoFit/>
          </a:bodyPr>
          <a:lstStyle/>
          <a:p>
            <a:r>
              <a:rPr kumimoji="1" lang="en-US" altLang="ja-JP" sz="1400" b="1" dirty="0"/>
              <a:t>STEP</a:t>
            </a:r>
            <a:r>
              <a:rPr kumimoji="1" lang="ja-JP" altLang="en-US" sz="1400" b="1"/>
              <a:t>２−３業態コンセプト８ステップ</a:t>
            </a:r>
          </a:p>
        </p:txBody>
      </p:sp>
      <p:sp>
        <p:nvSpPr>
          <p:cNvPr id="7" name="テキスト ボックス 6">
            <a:extLst>
              <a:ext uri="{FF2B5EF4-FFF2-40B4-BE49-F238E27FC236}">
                <a16:creationId xmlns:a16="http://schemas.microsoft.com/office/drawing/2014/main" id="{67BC2ED1-10C4-BB41-85E8-B0F31427DE4B}"/>
              </a:ext>
            </a:extLst>
          </p:cNvPr>
          <p:cNvSpPr txBox="1"/>
          <p:nvPr/>
        </p:nvSpPr>
        <p:spPr>
          <a:xfrm>
            <a:off x="250521" y="588723"/>
            <a:ext cx="1640909"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nchor="ctr">
            <a:spAutoFit/>
          </a:bodyPr>
          <a:lstStyle/>
          <a:p>
            <a:pPr algn="ctr"/>
            <a:r>
              <a:rPr kumimoji="1" lang="en-US" altLang="ja-JP" sz="2400" b="1" dirty="0"/>
              <a:t>WORK</a:t>
            </a:r>
            <a:endParaRPr kumimoji="1" lang="ja-JP" altLang="en-US" sz="2400" b="1"/>
          </a:p>
        </p:txBody>
      </p:sp>
      <p:sp>
        <p:nvSpPr>
          <p:cNvPr id="8" name="正方形/長方形 7">
            <a:extLst>
              <a:ext uri="{FF2B5EF4-FFF2-40B4-BE49-F238E27FC236}">
                <a16:creationId xmlns:a16="http://schemas.microsoft.com/office/drawing/2014/main" id="{DB367C24-D6D2-D54B-915D-57186CD8F3FD}"/>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sp>
        <p:nvSpPr>
          <p:cNvPr id="9" name="テキスト ボックス 8">
            <a:extLst>
              <a:ext uri="{FF2B5EF4-FFF2-40B4-BE49-F238E27FC236}">
                <a16:creationId xmlns:a16="http://schemas.microsoft.com/office/drawing/2014/main" id="{3C7369BA-30A6-434B-ABA6-C0B1F9269B95}"/>
              </a:ext>
            </a:extLst>
          </p:cNvPr>
          <p:cNvSpPr txBox="1"/>
          <p:nvPr/>
        </p:nvSpPr>
        <p:spPr>
          <a:xfrm>
            <a:off x="576197" y="1415441"/>
            <a:ext cx="5649239" cy="523220"/>
          </a:xfrm>
          <a:prstGeom prst="rect">
            <a:avLst/>
          </a:prstGeom>
          <a:noFill/>
        </p:spPr>
        <p:txBody>
          <a:bodyPr wrap="square" rtlCol="0">
            <a:spAutoFit/>
          </a:bodyPr>
          <a:lstStyle/>
          <a:p>
            <a:r>
              <a:rPr lang="ja-JP" altLang="en-US" sz="2800" b="1"/>
              <a:t>３</a:t>
            </a:r>
            <a:r>
              <a:rPr kumimoji="1" lang="ja-JP" altLang="en-US" sz="2800" b="1"/>
              <a:t>、商品コンセプト</a:t>
            </a:r>
          </a:p>
        </p:txBody>
      </p:sp>
      <p:sp>
        <p:nvSpPr>
          <p:cNvPr id="11" name="テキスト ボックス 10">
            <a:extLst>
              <a:ext uri="{FF2B5EF4-FFF2-40B4-BE49-F238E27FC236}">
                <a16:creationId xmlns:a16="http://schemas.microsoft.com/office/drawing/2014/main" id="{A70DE583-0FAB-B94C-A49D-8A476D7969E9}"/>
              </a:ext>
            </a:extLst>
          </p:cNvPr>
          <p:cNvSpPr txBox="1"/>
          <p:nvPr/>
        </p:nvSpPr>
        <p:spPr>
          <a:xfrm>
            <a:off x="726510" y="2192055"/>
            <a:ext cx="7678454" cy="2585323"/>
          </a:xfrm>
          <a:prstGeom prst="rect">
            <a:avLst/>
          </a:prstGeom>
          <a:noFill/>
          <a:ln>
            <a:solidFill>
              <a:srgbClr val="C00000"/>
            </a:solidFill>
          </a:ln>
        </p:spPr>
        <p:txBody>
          <a:bodyPr wrap="square" rtlCol="0">
            <a:spAutoFit/>
          </a:bodyPr>
          <a:lstStyle/>
          <a:p>
            <a:r>
              <a:rPr kumimoji="1" lang="ja-JP" altLang="en-US"/>
              <a:t>・業種・業態</a:t>
            </a:r>
            <a:endParaRPr kumimoji="1" lang="en-US" altLang="ja-JP" dirty="0"/>
          </a:p>
          <a:p>
            <a:endParaRPr kumimoji="1" lang="en-US" altLang="ja-JP" dirty="0"/>
          </a:p>
          <a:p>
            <a:r>
              <a:rPr kumimoji="1" lang="ja-JP" altLang="en-US"/>
              <a:t>・基本、差別化コンセプトからのメニュー</a:t>
            </a:r>
            <a:endParaRPr kumimoji="1" lang="en-US" altLang="ja-JP" dirty="0"/>
          </a:p>
          <a:p>
            <a:endParaRPr lang="en-US" altLang="ja-JP" dirty="0"/>
          </a:p>
          <a:p>
            <a:r>
              <a:rPr kumimoji="1" lang="ja-JP" altLang="en-US"/>
              <a:t>・看板メニュー、拘り</a:t>
            </a:r>
            <a:endParaRPr kumimoji="1" lang="en-US" altLang="ja-JP" dirty="0"/>
          </a:p>
          <a:p>
            <a:endParaRPr lang="en-US" altLang="ja-JP" dirty="0"/>
          </a:p>
          <a:p>
            <a:r>
              <a:rPr kumimoji="1" lang="ja-JP" altLang="en-US"/>
              <a:t>・自社資産（技術、食材、ルート</a:t>
            </a:r>
            <a:r>
              <a:rPr kumimoji="1" lang="en-US" altLang="ja-JP" dirty="0" err="1"/>
              <a:t>etc</a:t>
            </a:r>
            <a:r>
              <a:rPr kumimoji="1" lang="ja-JP" altLang="en-US"/>
              <a:t>）の活用</a:t>
            </a:r>
            <a:endParaRPr kumimoji="1" lang="en-US" altLang="ja-JP" dirty="0"/>
          </a:p>
          <a:p>
            <a:endParaRPr lang="en-US" altLang="ja-JP" dirty="0"/>
          </a:p>
          <a:p>
            <a:r>
              <a:rPr kumimoji="1" lang="ja-JP" altLang="en-US"/>
              <a:t>・メニュー・アイテム数、価格帯、想定原価</a:t>
            </a:r>
            <a:endParaRPr kumimoji="1" lang="en-US" altLang="ja-JP" dirty="0"/>
          </a:p>
        </p:txBody>
      </p:sp>
      <p:sp>
        <p:nvSpPr>
          <p:cNvPr id="12" name="テキスト ボックス 11">
            <a:extLst>
              <a:ext uri="{FF2B5EF4-FFF2-40B4-BE49-F238E27FC236}">
                <a16:creationId xmlns:a16="http://schemas.microsoft.com/office/drawing/2014/main" id="{BBF374F1-A35F-3447-8904-CF8B50B14EA2}"/>
              </a:ext>
            </a:extLst>
          </p:cNvPr>
          <p:cNvSpPr txBox="1"/>
          <p:nvPr/>
        </p:nvSpPr>
        <p:spPr>
          <a:xfrm>
            <a:off x="726510" y="5028022"/>
            <a:ext cx="5348613" cy="1200329"/>
          </a:xfrm>
          <a:prstGeom prst="rect">
            <a:avLst/>
          </a:prstGeom>
          <a:noFill/>
        </p:spPr>
        <p:txBody>
          <a:bodyPr wrap="square" rtlCol="0">
            <a:spAutoFit/>
          </a:bodyPr>
          <a:lstStyle/>
          <a:p>
            <a:r>
              <a:rPr kumimoji="1" lang="ja-JP" altLang="en-US" b="1"/>
              <a:t>＊上記の視点で</a:t>
            </a:r>
            <a:endParaRPr kumimoji="1" lang="en-US" altLang="ja-JP" b="1" dirty="0"/>
          </a:p>
          <a:p>
            <a:endParaRPr lang="en-US" altLang="ja-JP" b="1" dirty="0"/>
          </a:p>
          <a:p>
            <a:r>
              <a:rPr kumimoji="1" lang="ja-JP" altLang="en-US" b="1"/>
              <a:t>お客様に満足を売れ、競合点に勝てるお店である</a:t>
            </a:r>
            <a:endParaRPr kumimoji="1" lang="en-US" altLang="ja-JP" b="1" dirty="0"/>
          </a:p>
          <a:p>
            <a:r>
              <a:rPr lang="ja-JP" altLang="en-US" b="1"/>
              <a:t>事をイメージし、</a:t>
            </a:r>
            <a:r>
              <a:rPr lang="en-US" altLang="ja-JP" b="1" dirty="0"/>
              <a:t>3〜</a:t>
            </a:r>
            <a:r>
              <a:rPr lang="ja-JP" altLang="en-US" b="1"/>
              <a:t>５点の箇条書き等でまとめる</a:t>
            </a:r>
            <a:endParaRPr kumimoji="1" lang="ja-JP" altLang="en-US" b="1"/>
          </a:p>
        </p:txBody>
      </p:sp>
    </p:spTree>
    <p:extLst>
      <p:ext uri="{BB962C8B-B14F-4D97-AF65-F5344CB8AC3E}">
        <p14:creationId xmlns:p14="http://schemas.microsoft.com/office/powerpoint/2010/main" val="34875136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AF986FA-2064-CD40-BA46-ECC5D0B4F7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8626" y="0"/>
            <a:ext cx="2646596" cy="742804"/>
          </a:xfrm>
          <a:prstGeom prst="rect">
            <a:avLst/>
          </a:prstGeom>
        </p:spPr>
      </p:pic>
      <p:sp>
        <p:nvSpPr>
          <p:cNvPr id="10" name="正方形/長方形 9">
            <a:extLst>
              <a:ext uri="{FF2B5EF4-FFF2-40B4-BE49-F238E27FC236}">
                <a16:creationId xmlns:a16="http://schemas.microsoft.com/office/drawing/2014/main" id="{9D7AB86E-B8C2-5048-8C7C-BB120D35B133}"/>
              </a:ext>
            </a:extLst>
          </p:cNvPr>
          <p:cNvSpPr/>
          <p:nvPr/>
        </p:nvSpPr>
        <p:spPr>
          <a:xfrm>
            <a:off x="0" y="6639102"/>
            <a:ext cx="9144000" cy="218897"/>
          </a:xfrm>
          <a:prstGeom prst="rect">
            <a:avLst/>
          </a:prstGeom>
          <a:solidFill>
            <a:srgbClr val="BF0C11"/>
          </a:solidFill>
        </p:spPr>
        <p:style>
          <a:lnRef idx="0">
            <a:schemeClr val="accent2"/>
          </a:lnRef>
          <a:fillRef idx="3">
            <a:schemeClr val="accent2"/>
          </a:fillRef>
          <a:effectRef idx="3">
            <a:schemeClr val="accent2"/>
          </a:effectRef>
          <a:fontRef idx="minor">
            <a:schemeClr val="lt1"/>
          </a:fontRef>
        </p:style>
        <p:txBody>
          <a:bodyPr rtlCol="0" anchor="ctr"/>
          <a:lstStyle/>
          <a:p>
            <a:r>
              <a:rPr lang="en-US" altLang="ja-JP" sz="1000" dirty="0">
                <a:solidFill>
                  <a:schemeClr val="bg1"/>
                </a:solidFill>
              </a:rPr>
              <a:t>Copyright(C) </a:t>
            </a:r>
            <a:r>
              <a:rPr lang="ja-JP" altLang="en-US" sz="1000">
                <a:solidFill>
                  <a:schemeClr val="bg1"/>
                </a:solidFill>
              </a:rPr>
              <a:t>株式会社エフワンコンサルティング </a:t>
            </a:r>
            <a:r>
              <a:rPr lang="en-US" altLang="ja-JP" sz="1000" dirty="0">
                <a:solidFill>
                  <a:schemeClr val="bg1"/>
                </a:solidFill>
              </a:rPr>
              <a:t>All rights reserved.</a:t>
            </a:r>
            <a:r>
              <a:rPr lang="en-US" altLang="ja-JP" sz="1000" dirty="0">
                <a:solidFill>
                  <a:schemeClr val="bg1">
                    <a:lumMod val="50000"/>
                  </a:schemeClr>
                </a:solidFill>
              </a:rPr>
              <a:t> </a:t>
            </a:r>
            <a:endParaRPr lang="ja-JP" altLang="en-US" sz="1000" dirty="0">
              <a:solidFill>
                <a:schemeClr val="bg1">
                  <a:lumMod val="50000"/>
                </a:schemeClr>
              </a:solidFill>
            </a:endParaRPr>
          </a:p>
        </p:txBody>
      </p:sp>
      <p:sp>
        <p:nvSpPr>
          <p:cNvPr id="2" name="正方形/長方形 1">
            <a:extLst>
              <a:ext uri="{FF2B5EF4-FFF2-40B4-BE49-F238E27FC236}">
                <a16:creationId xmlns:a16="http://schemas.microsoft.com/office/drawing/2014/main" id="{C4DAA4EB-649E-FB4C-B520-D98435688AF3}"/>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pic>
        <p:nvPicPr>
          <p:cNvPr id="5" name="図 4">
            <a:extLst>
              <a:ext uri="{FF2B5EF4-FFF2-40B4-BE49-F238E27FC236}">
                <a16:creationId xmlns:a16="http://schemas.microsoft.com/office/drawing/2014/main" id="{F90AFE79-6A12-CD40-A886-E1B10A647C31}"/>
              </a:ext>
            </a:extLst>
          </p:cNvPr>
          <p:cNvPicPr>
            <a:picLocks noChangeAspect="1"/>
          </p:cNvPicPr>
          <p:nvPr/>
        </p:nvPicPr>
        <p:blipFill>
          <a:blip r:embed="rId3"/>
          <a:stretch>
            <a:fillRect/>
          </a:stretch>
        </p:blipFill>
        <p:spPr>
          <a:xfrm>
            <a:off x="7491495" y="5563268"/>
            <a:ext cx="1652505" cy="903714"/>
          </a:xfrm>
          <a:prstGeom prst="rect">
            <a:avLst/>
          </a:prstGeom>
        </p:spPr>
      </p:pic>
      <p:sp>
        <p:nvSpPr>
          <p:cNvPr id="6" name="テキスト ボックス 5">
            <a:extLst>
              <a:ext uri="{FF2B5EF4-FFF2-40B4-BE49-F238E27FC236}">
                <a16:creationId xmlns:a16="http://schemas.microsoft.com/office/drawing/2014/main" id="{9FA87F61-9464-0644-A26D-8B6F1351C9F1}"/>
              </a:ext>
            </a:extLst>
          </p:cNvPr>
          <p:cNvSpPr txBox="1"/>
          <p:nvPr/>
        </p:nvSpPr>
        <p:spPr>
          <a:xfrm>
            <a:off x="150312" y="125260"/>
            <a:ext cx="3432132" cy="307777"/>
          </a:xfrm>
          <a:prstGeom prst="rect">
            <a:avLst/>
          </a:prstGeom>
          <a:noFill/>
        </p:spPr>
        <p:txBody>
          <a:bodyPr wrap="square" rtlCol="0">
            <a:spAutoFit/>
          </a:bodyPr>
          <a:lstStyle/>
          <a:p>
            <a:r>
              <a:rPr kumimoji="1" lang="en-US" altLang="ja-JP" sz="1400" b="1" dirty="0"/>
              <a:t>STEP</a:t>
            </a:r>
            <a:r>
              <a:rPr kumimoji="1" lang="ja-JP" altLang="en-US" sz="1400" b="1"/>
              <a:t>２−３業態コンセプト８ステップ</a:t>
            </a:r>
          </a:p>
        </p:txBody>
      </p:sp>
      <p:sp>
        <p:nvSpPr>
          <p:cNvPr id="7" name="テキスト ボックス 6">
            <a:extLst>
              <a:ext uri="{FF2B5EF4-FFF2-40B4-BE49-F238E27FC236}">
                <a16:creationId xmlns:a16="http://schemas.microsoft.com/office/drawing/2014/main" id="{67BC2ED1-10C4-BB41-85E8-B0F31427DE4B}"/>
              </a:ext>
            </a:extLst>
          </p:cNvPr>
          <p:cNvSpPr txBox="1"/>
          <p:nvPr/>
        </p:nvSpPr>
        <p:spPr>
          <a:xfrm>
            <a:off x="250521" y="453259"/>
            <a:ext cx="1640909"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nchor="ctr">
            <a:spAutoFit/>
          </a:bodyPr>
          <a:lstStyle/>
          <a:p>
            <a:pPr algn="ctr"/>
            <a:r>
              <a:rPr kumimoji="1" lang="en-US" altLang="ja-JP" sz="2400" b="1" dirty="0"/>
              <a:t>WORK</a:t>
            </a:r>
            <a:endParaRPr kumimoji="1" lang="ja-JP" altLang="en-US" sz="2400" b="1"/>
          </a:p>
        </p:txBody>
      </p:sp>
      <p:sp>
        <p:nvSpPr>
          <p:cNvPr id="8" name="正方形/長方形 7">
            <a:extLst>
              <a:ext uri="{FF2B5EF4-FFF2-40B4-BE49-F238E27FC236}">
                <a16:creationId xmlns:a16="http://schemas.microsoft.com/office/drawing/2014/main" id="{DB367C24-D6D2-D54B-915D-57186CD8F3FD}"/>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sp>
        <p:nvSpPr>
          <p:cNvPr id="9" name="テキスト ボックス 8">
            <a:extLst>
              <a:ext uri="{FF2B5EF4-FFF2-40B4-BE49-F238E27FC236}">
                <a16:creationId xmlns:a16="http://schemas.microsoft.com/office/drawing/2014/main" id="{3C7369BA-30A6-434B-ABA6-C0B1F9269B95}"/>
              </a:ext>
            </a:extLst>
          </p:cNvPr>
          <p:cNvSpPr txBox="1"/>
          <p:nvPr/>
        </p:nvSpPr>
        <p:spPr>
          <a:xfrm>
            <a:off x="250521" y="965723"/>
            <a:ext cx="2628146" cy="400110"/>
          </a:xfrm>
          <a:prstGeom prst="rect">
            <a:avLst/>
          </a:prstGeom>
          <a:noFill/>
        </p:spPr>
        <p:txBody>
          <a:bodyPr wrap="square" rtlCol="0">
            <a:spAutoFit/>
          </a:bodyPr>
          <a:lstStyle/>
          <a:p>
            <a:r>
              <a:rPr lang="ja-JP" altLang="en-US" sz="2000" b="1"/>
              <a:t>３</a:t>
            </a:r>
            <a:r>
              <a:rPr kumimoji="1" lang="ja-JP" altLang="en-US" sz="2000" b="1"/>
              <a:t>、商品コンセプト</a:t>
            </a:r>
          </a:p>
        </p:txBody>
      </p:sp>
      <p:pic>
        <p:nvPicPr>
          <p:cNvPr id="3" name="図 2">
            <a:extLst>
              <a:ext uri="{FF2B5EF4-FFF2-40B4-BE49-F238E27FC236}">
                <a16:creationId xmlns:a16="http://schemas.microsoft.com/office/drawing/2014/main" id="{C8B7F26B-3141-3046-B377-25C7B06CCDA0}"/>
              </a:ext>
            </a:extLst>
          </p:cNvPr>
          <p:cNvPicPr>
            <a:picLocks noChangeAspect="1"/>
          </p:cNvPicPr>
          <p:nvPr/>
        </p:nvPicPr>
        <p:blipFill>
          <a:blip r:embed="rId4"/>
          <a:stretch>
            <a:fillRect/>
          </a:stretch>
        </p:blipFill>
        <p:spPr>
          <a:xfrm>
            <a:off x="250521" y="1447609"/>
            <a:ext cx="7240974" cy="5046739"/>
          </a:xfrm>
          <a:prstGeom prst="rect">
            <a:avLst/>
          </a:prstGeom>
        </p:spPr>
      </p:pic>
    </p:spTree>
    <p:extLst>
      <p:ext uri="{BB962C8B-B14F-4D97-AF65-F5344CB8AC3E}">
        <p14:creationId xmlns:p14="http://schemas.microsoft.com/office/powerpoint/2010/main" val="11627176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AF986FA-2064-CD40-BA46-ECC5D0B4F73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48626" y="0"/>
            <a:ext cx="2646596" cy="742804"/>
          </a:xfrm>
          <a:prstGeom prst="rect">
            <a:avLst/>
          </a:prstGeom>
        </p:spPr>
      </p:pic>
      <p:sp>
        <p:nvSpPr>
          <p:cNvPr id="10" name="正方形/長方形 9">
            <a:extLst>
              <a:ext uri="{FF2B5EF4-FFF2-40B4-BE49-F238E27FC236}">
                <a16:creationId xmlns:a16="http://schemas.microsoft.com/office/drawing/2014/main" id="{9D7AB86E-B8C2-5048-8C7C-BB120D35B133}"/>
              </a:ext>
            </a:extLst>
          </p:cNvPr>
          <p:cNvSpPr/>
          <p:nvPr/>
        </p:nvSpPr>
        <p:spPr>
          <a:xfrm>
            <a:off x="0" y="6639102"/>
            <a:ext cx="9144000" cy="218897"/>
          </a:xfrm>
          <a:prstGeom prst="rect">
            <a:avLst/>
          </a:prstGeom>
          <a:solidFill>
            <a:srgbClr val="BF0C11"/>
          </a:solidFill>
        </p:spPr>
        <p:style>
          <a:lnRef idx="0">
            <a:schemeClr val="accent2"/>
          </a:lnRef>
          <a:fillRef idx="3">
            <a:schemeClr val="accent2"/>
          </a:fillRef>
          <a:effectRef idx="3">
            <a:schemeClr val="accent2"/>
          </a:effectRef>
          <a:fontRef idx="minor">
            <a:schemeClr val="lt1"/>
          </a:fontRef>
        </p:style>
        <p:txBody>
          <a:bodyPr rtlCol="0" anchor="ctr"/>
          <a:lstStyle/>
          <a:p>
            <a:r>
              <a:rPr lang="en-US" altLang="ja-JP" sz="1000" dirty="0">
                <a:solidFill>
                  <a:schemeClr val="bg1"/>
                </a:solidFill>
              </a:rPr>
              <a:t>Copyright(C) </a:t>
            </a:r>
            <a:r>
              <a:rPr lang="ja-JP" altLang="en-US" sz="1000">
                <a:solidFill>
                  <a:schemeClr val="bg1"/>
                </a:solidFill>
              </a:rPr>
              <a:t>株式会社エフワンコンサルティング </a:t>
            </a:r>
            <a:r>
              <a:rPr lang="en-US" altLang="ja-JP" sz="1000" dirty="0">
                <a:solidFill>
                  <a:schemeClr val="bg1"/>
                </a:solidFill>
              </a:rPr>
              <a:t>All rights reserved.</a:t>
            </a:r>
            <a:r>
              <a:rPr lang="en-US" altLang="ja-JP" sz="1000" dirty="0">
                <a:solidFill>
                  <a:schemeClr val="bg1">
                    <a:lumMod val="50000"/>
                  </a:schemeClr>
                </a:solidFill>
              </a:rPr>
              <a:t> </a:t>
            </a:r>
            <a:endParaRPr lang="ja-JP" altLang="en-US" sz="1000" dirty="0">
              <a:solidFill>
                <a:schemeClr val="bg1">
                  <a:lumMod val="50000"/>
                </a:schemeClr>
              </a:solidFill>
            </a:endParaRPr>
          </a:p>
        </p:txBody>
      </p:sp>
      <p:sp>
        <p:nvSpPr>
          <p:cNvPr id="2" name="正方形/長方形 1">
            <a:extLst>
              <a:ext uri="{FF2B5EF4-FFF2-40B4-BE49-F238E27FC236}">
                <a16:creationId xmlns:a16="http://schemas.microsoft.com/office/drawing/2014/main" id="{C4DAA4EB-649E-FB4C-B520-D98435688AF3}"/>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pic>
        <p:nvPicPr>
          <p:cNvPr id="5" name="図 4">
            <a:extLst>
              <a:ext uri="{FF2B5EF4-FFF2-40B4-BE49-F238E27FC236}">
                <a16:creationId xmlns:a16="http://schemas.microsoft.com/office/drawing/2014/main" id="{5AAC6C0D-1B37-5E43-A547-3012CE336588}"/>
              </a:ext>
            </a:extLst>
          </p:cNvPr>
          <p:cNvPicPr>
            <a:picLocks noChangeAspect="1"/>
          </p:cNvPicPr>
          <p:nvPr/>
        </p:nvPicPr>
        <p:blipFill>
          <a:blip r:embed="rId4"/>
          <a:stretch>
            <a:fillRect/>
          </a:stretch>
        </p:blipFill>
        <p:spPr>
          <a:xfrm>
            <a:off x="5301797" y="4368086"/>
            <a:ext cx="4355769" cy="2009994"/>
          </a:xfrm>
          <a:prstGeom prst="rect">
            <a:avLst/>
          </a:prstGeom>
        </p:spPr>
      </p:pic>
      <p:sp>
        <p:nvSpPr>
          <p:cNvPr id="6" name="正方形/長方形 5">
            <a:extLst>
              <a:ext uri="{FF2B5EF4-FFF2-40B4-BE49-F238E27FC236}">
                <a16:creationId xmlns:a16="http://schemas.microsoft.com/office/drawing/2014/main" id="{B747DF5A-E855-E842-AFD3-C002F284CB34}"/>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sp>
        <p:nvSpPr>
          <p:cNvPr id="7" name="正方形/長方形 6">
            <a:extLst>
              <a:ext uri="{FF2B5EF4-FFF2-40B4-BE49-F238E27FC236}">
                <a16:creationId xmlns:a16="http://schemas.microsoft.com/office/drawing/2014/main" id="{4FC5DFF8-8A2A-0D45-9255-CD02FC39DD8A}"/>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sp>
        <p:nvSpPr>
          <p:cNvPr id="8" name="テキスト ボックス 7">
            <a:extLst>
              <a:ext uri="{FF2B5EF4-FFF2-40B4-BE49-F238E27FC236}">
                <a16:creationId xmlns:a16="http://schemas.microsoft.com/office/drawing/2014/main" id="{AA0A1D76-5C32-6C41-A97A-BE82EA6E386A}"/>
              </a:ext>
            </a:extLst>
          </p:cNvPr>
          <p:cNvSpPr txBox="1"/>
          <p:nvPr/>
        </p:nvSpPr>
        <p:spPr>
          <a:xfrm>
            <a:off x="601249" y="338204"/>
            <a:ext cx="4978055" cy="523220"/>
          </a:xfrm>
          <a:prstGeom prst="rect">
            <a:avLst/>
          </a:prstGeom>
          <a:noFill/>
        </p:spPr>
        <p:txBody>
          <a:bodyPr wrap="square" rtlCol="0">
            <a:spAutoFit/>
          </a:bodyPr>
          <a:lstStyle/>
          <a:p>
            <a:r>
              <a:rPr kumimoji="1" lang="ja-JP" altLang="en-US" sz="2800" b="1"/>
              <a:t>３、商品コンセプトの事例</a:t>
            </a:r>
          </a:p>
        </p:txBody>
      </p:sp>
      <p:sp>
        <p:nvSpPr>
          <p:cNvPr id="9" name="テキスト ボックス 8">
            <a:extLst>
              <a:ext uri="{FF2B5EF4-FFF2-40B4-BE49-F238E27FC236}">
                <a16:creationId xmlns:a16="http://schemas.microsoft.com/office/drawing/2014/main" id="{1898E92A-ABA5-314D-A73F-AACA0049AAD5}"/>
              </a:ext>
            </a:extLst>
          </p:cNvPr>
          <p:cNvSpPr txBox="1"/>
          <p:nvPr/>
        </p:nvSpPr>
        <p:spPr>
          <a:xfrm>
            <a:off x="256784" y="837931"/>
            <a:ext cx="8630432" cy="5755422"/>
          </a:xfrm>
          <a:prstGeom prst="rect">
            <a:avLst/>
          </a:prstGeom>
          <a:noFill/>
          <a:ln>
            <a:solidFill>
              <a:srgbClr val="C00000"/>
            </a:solidFill>
          </a:ln>
        </p:spPr>
        <p:txBody>
          <a:bodyPr wrap="square" rtlCol="0">
            <a:spAutoFit/>
          </a:bodyPr>
          <a:lstStyle/>
          <a:p>
            <a:r>
              <a:rPr lang="ja-JP" altLang="en-US" sz="1600" u="sng"/>
              <a:t>（</a:t>
            </a:r>
            <a:r>
              <a:rPr kumimoji="1" lang="ja-JP" altLang="en-US" sz="1600" u="sng"/>
              <a:t>テーマ）：専門店の拘りを持った圧倒的ひと口餃子と餃子を美味しく食べれる</a:t>
            </a:r>
            <a:endParaRPr kumimoji="1" lang="en-US" altLang="ja-JP" sz="1600" u="sng" dirty="0"/>
          </a:p>
          <a:p>
            <a:r>
              <a:rPr kumimoji="1" lang="ja-JP" altLang="en-US" sz="1600" u="sng"/>
              <a:t>　サイドメニューの品揃え＋オーソドックスなアルコールメニューラインナップ</a:t>
            </a:r>
            <a:endParaRPr kumimoji="1" lang="en-US" altLang="ja-JP" sz="1600" u="sng" dirty="0"/>
          </a:p>
          <a:p>
            <a:r>
              <a:rPr lang="ja-JP" altLang="en-US" sz="1600"/>
              <a:t>・入店客全員がオーダーする看板餃子の存在</a:t>
            </a:r>
            <a:endParaRPr lang="en-US" altLang="ja-JP" sz="1600" dirty="0"/>
          </a:p>
          <a:p>
            <a:r>
              <a:rPr lang="ja-JP" altLang="en-US" sz="1600"/>
              <a:t>・その他餃子</a:t>
            </a:r>
            <a:r>
              <a:rPr lang="en-US" altLang="ja-JP" sz="1600" dirty="0"/>
              <a:t>15</a:t>
            </a:r>
            <a:r>
              <a:rPr lang="ja-JP" altLang="en-US" sz="1600"/>
              <a:t>種類のバラエティーさ</a:t>
            </a:r>
            <a:endParaRPr lang="en-US" altLang="ja-JP" sz="1600" dirty="0"/>
          </a:p>
          <a:p>
            <a:r>
              <a:rPr lang="ja-JP" altLang="en-US" sz="1600"/>
              <a:t>・餃子を美味しく食べれるあっさり系</a:t>
            </a:r>
            <a:r>
              <a:rPr lang="en-US" altLang="ja-JP" sz="1600" dirty="0"/>
              <a:t>『</a:t>
            </a:r>
            <a:r>
              <a:rPr lang="ja-JP" altLang="en-US" sz="1600"/>
              <a:t>冷やし３兄弟</a:t>
            </a:r>
            <a:r>
              <a:rPr lang="en-US" altLang="ja-JP" sz="1600" dirty="0"/>
              <a:t>』</a:t>
            </a:r>
          </a:p>
          <a:p>
            <a:r>
              <a:rPr lang="ja-JP" altLang="en-US" sz="1600"/>
              <a:t>・メイン餃子は、手包ライブ感、その他は、成型品で仕込みの効率化を図る</a:t>
            </a:r>
            <a:endParaRPr lang="en-US" altLang="ja-JP" sz="1600" dirty="0"/>
          </a:p>
          <a:p>
            <a:r>
              <a:rPr lang="ja-JP" altLang="en-US" sz="1600"/>
              <a:t>・フード</a:t>
            </a:r>
            <a:r>
              <a:rPr lang="en-US" altLang="ja-JP" sz="1600" dirty="0"/>
              <a:t>30</a:t>
            </a:r>
            <a:r>
              <a:rPr lang="ja-JP" altLang="en-US" sz="1600"/>
              <a:t>品目までに絞り込み調理、教育に効率さを追求する</a:t>
            </a:r>
            <a:endParaRPr lang="en-US" altLang="ja-JP" sz="1600" dirty="0"/>
          </a:p>
          <a:p>
            <a:r>
              <a:rPr lang="ja-JP" altLang="en-US" sz="1600"/>
              <a:t>（基本メニュー構成）</a:t>
            </a:r>
            <a:endParaRPr lang="en-US" altLang="ja-JP" sz="1600" dirty="0"/>
          </a:p>
          <a:p>
            <a:r>
              <a:rPr lang="ja-JP" altLang="en-US" sz="1600"/>
              <a:t>平均単価：</a:t>
            </a:r>
            <a:r>
              <a:rPr lang="en-US" altLang="ja-JP" sz="1600" dirty="0"/>
              <a:t>1680</a:t>
            </a:r>
            <a:r>
              <a:rPr lang="ja-JP" altLang="en-US" sz="1600"/>
              <a:t>円</a:t>
            </a:r>
            <a:r>
              <a:rPr lang="en-US" altLang="ja-JP" sz="1600" dirty="0"/>
              <a:t>〜1800</a:t>
            </a:r>
            <a:r>
              <a:rPr lang="ja-JP" altLang="en-US" sz="1600"/>
              <a:t>円</a:t>
            </a:r>
            <a:endParaRPr lang="en-US" altLang="ja-JP" sz="1600" dirty="0"/>
          </a:p>
          <a:p>
            <a:r>
              <a:rPr lang="ja-JP" altLang="en-US" sz="1600"/>
              <a:t>料　　理：</a:t>
            </a:r>
            <a:r>
              <a:rPr lang="en-US" altLang="ja-JP" sz="1600" dirty="0"/>
              <a:t>280</a:t>
            </a:r>
            <a:r>
              <a:rPr lang="ja-JP" altLang="en-US" sz="1600"/>
              <a:t>円</a:t>
            </a:r>
            <a:r>
              <a:rPr lang="en-US" altLang="ja-JP" sz="1600" dirty="0"/>
              <a:t>〜580</a:t>
            </a:r>
            <a:r>
              <a:rPr lang="ja-JP" altLang="en-US" sz="1600"/>
              <a:t>円（一人当たり３皿程度）</a:t>
            </a:r>
            <a:endParaRPr lang="en-US" altLang="ja-JP" sz="1600" dirty="0"/>
          </a:p>
          <a:p>
            <a:r>
              <a:rPr lang="ja-JP" altLang="en-US" sz="1600"/>
              <a:t>アルコール：</a:t>
            </a:r>
            <a:r>
              <a:rPr lang="en-US" altLang="ja-JP" sz="1600" dirty="0"/>
              <a:t>380</a:t>
            </a:r>
            <a:r>
              <a:rPr lang="ja-JP" altLang="en-US" sz="1600"/>
              <a:t>円（一人当たり２杯）</a:t>
            </a:r>
            <a:endParaRPr lang="en-US" altLang="ja-JP" sz="1600" dirty="0"/>
          </a:p>
          <a:p>
            <a:r>
              <a:rPr lang="ja-JP" altLang="en-US" sz="1600"/>
              <a:t>（原価率目標）</a:t>
            </a:r>
            <a:r>
              <a:rPr lang="en-US" altLang="ja-JP" sz="1600" dirty="0"/>
              <a:t>30</a:t>
            </a:r>
            <a:r>
              <a:rPr lang="ja-JP" altLang="en-US" sz="1600"/>
              <a:t>％　　　　　　　（</a:t>
            </a:r>
            <a:r>
              <a:rPr lang="en-US" altLang="ja-JP" sz="1600" dirty="0"/>
              <a:t>FD</a:t>
            </a:r>
            <a:r>
              <a:rPr lang="ja-JP" altLang="en-US" sz="1600"/>
              <a:t>比率）料理</a:t>
            </a:r>
            <a:r>
              <a:rPr lang="en-US" altLang="ja-JP" sz="1600" dirty="0"/>
              <a:t>60</a:t>
            </a:r>
            <a:r>
              <a:rPr lang="ja-JP" altLang="en-US" sz="1600"/>
              <a:t>％　ドリンク</a:t>
            </a:r>
            <a:r>
              <a:rPr lang="en-US" altLang="ja-JP" sz="1600" dirty="0"/>
              <a:t>40</a:t>
            </a:r>
            <a:r>
              <a:rPr lang="ja-JP" altLang="en-US" sz="1600"/>
              <a:t>％</a:t>
            </a:r>
            <a:endParaRPr lang="en-US" altLang="ja-JP" sz="1600" dirty="0"/>
          </a:p>
          <a:p>
            <a:r>
              <a:rPr lang="ja-JP" altLang="en-US" sz="1600"/>
              <a:t>（メニュー版）</a:t>
            </a:r>
            <a:r>
              <a:rPr lang="en-US" altLang="ja-JP" sz="1600" dirty="0"/>
              <a:t>2</a:t>
            </a:r>
            <a:r>
              <a:rPr lang="ja-JP" altLang="en-US" sz="1600"/>
              <a:t>つもしくは、３つ折り</a:t>
            </a:r>
            <a:r>
              <a:rPr lang="en-US" altLang="ja-JP" sz="1600" dirty="0"/>
              <a:t>B5</a:t>
            </a:r>
            <a:r>
              <a:rPr lang="ja-JP" altLang="en-US" sz="1600"/>
              <a:t>サイズ</a:t>
            </a:r>
            <a:endParaRPr lang="en-US" altLang="ja-JP" sz="1600" dirty="0"/>
          </a:p>
          <a:p>
            <a:r>
              <a:rPr lang="ja-JP" altLang="en-US" sz="1600"/>
              <a:t>（年間販促キャンペーン）メニュー変更年１回、３、４回商品中心フェアー開催</a:t>
            </a:r>
            <a:endParaRPr lang="en-US" altLang="ja-JP" sz="1600" dirty="0"/>
          </a:p>
          <a:p>
            <a:endParaRPr lang="en-US" altLang="ja-JP" sz="1600" dirty="0"/>
          </a:p>
          <a:p>
            <a:endParaRPr lang="en-US" altLang="ja-JP" sz="1600" dirty="0"/>
          </a:p>
          <a:p>
            <a:endParaRPr lang="en-US" altLang="ja-JP" sz="1600" dirty="0"/>
          </a:p>
          <a:p>
            <a:endParaRPr lang="en-US" altLang="ja-JP" sz="1600" dirty="0"/>
          </a:p>
          <a:p>
            <a:endParaRPr lang="en-US" altLang="ja-JP" sz="1600" dirty="0"/>
          </a:p>
          <a:p>
            <a:endParaRPr lang="en-US" altLang="ja-JP" sz="1600" dirty="0"/>
          </a:p>
          <a:p>
            <a:endParaRPr lang="en-US" altLang="ja-JP" sz="1600" dirty="0"/>
          </a:p>
          <a:p>
            <a:endParaRPr lang="en-US" altLang="ja-JP" sz="1600" dirty="0"/>
          </a:p>
          <a:p>
            <a:endParaRPr lang="en-US" altLang="ja-JP" sz="1600" dirty="0"/>
          </a:p>
        </p:txBody>
      </p:sp>
      <p:graphicFrame>
        <p:nvGraphicFramePr>
          <p:cNvPr id="3" name="表 2">
            <a:extLst>
              <a:ext uri="{FF2B5EF4-FFF2-40B4-BE49-F238E27FC236}">
                <a16:creationId xmlns:a16="http://schemas.microsoft.com/office/drawing/2014/main" id="{BBD278A1-8CE7-D749-BC89-F38DD1F63264}"/>
              </a:ext>
            </a:extLst>
          </p:cNvPr>
          <p:cNvGraphicFramePr>
            <a:graphicFrameLocks noGrp="1"/>
          </p:cNvGraphicFramePr>
          <p:nvPr>
            <p:extLst>
              <p:ext uri="{D42A27DB-BD31-4B8C-83A1-F6EECF244321}">
                <p14:modId xmlns:p14="http://schemas.microsoft.com/office/powerpoint/2010/main" val="3401104485"/>
              </p:ext>
            </p:extLst>
          </p:nvPr>
        </p:nvGraphicFramePr>
        <p:xfrm>
          <a:off x="463463" y="4332235"/>
          <a:ext cx="4931602" cy="2118669"/>
        </p:xfrm>
        <a:graphic>
          <a:graphicData uri="http://schemas.openxmlformats.org/drawingml/2006/table">
            <a:tbl>
              <a:tblPr firstRow="1" bandRow="1">
                <a:tableStyleId>{5940675A-B579-460E-94D1-54222C63F5DA}</a:tableStyleId>
              </a:tblPr>
              <a:tblGrid>
                <a:gridCol w="1652218">
                  <a:extLst>
                    <a:ext uri="{9D8B030D-6E8A-4147-A177-3AD203B41FA5}">
                      <a16:colId xmlns:a16="http://schemas.microsoft.com/office/drawing/2014/main" val="4226945780"/>
                    </a:ext>
                  </a:extLst>
                </a:gridCol>
                <a:gridCol w="1639692">
                  <a:extLst>
                    <a:ext uri="{9D8B030D-6E8A-4147-A177-3AD203B41FA5}">
                      <a16:colId xmlns:a16="http://schemas.microsoft.com/office/drawing/2014/main" val="4207599787"/>
                    </a:ext>
                  </a:extLst>
                </a:gridCol>
                <a:gridCol w="1639692">
                  <a:extLst>
                    <a:ext uri="{9D8B030D-6E8A-4147-A177-3AD203B41FA5}">
                      <a16:colId xmlns:a16="http://schemas.microsoft.com/office/drawing/2014/main" val="280527196"/>
                    </a:ext>
                  </a:extLst>
                </a:gridCol>
              </a:tblGrid>
              <a:tr h="302667">
                <a:tc>
                  <a:txBody>
                    <a:bodyPr/>
                    <a:lstStyle/>
                    <a:p>
                      <a:pPr algn="ctr"/>
                      <a:r>
                        <a:rPr kumimoji="1" lang="ja-JP" altLang="en-US"/>
                        <a:t>価格帯</a:t>
                      </a:r>
                    </a:p>
                  </a:txBody>
                  <a:tcPr/>
                </a:tc>
                <a:tc>
                  <a:txBody>
                    <a:bodyPr/>
                    <a:lstStyle/>
                    <a:p>
                      <a:pPr algn="ctr"/>
                      <a:r>
                        <a:rPr kumimoji="1" lang="ja-JP" altLang="en-US"/>
                        <a:t>品数</a:t>
                      </a:r>
                    </a:p>
                  </a:txBody>
                  <a:tcPr/>
                </a:tc>
                <a:tc>
                  <a:txBody>
                    <a:bodyPr/>
                    <a:lstStyle/>
                    <a:p>
                      <a:pPr algn="ctr"/>
                      <a:r>
                        <a:rPr kumimoji="1" lang="ja-JP" altLang="en-US"/>
                        <a:t>アイテム</a:t>
                      </a:r>
                    </a:p>
                  </a:txBody>
                  <a:tcPr/>
                </a:tc>
                <a:extLst>
                  <a:ext uri="{0D108BD9-81ED-4DB2-BD59-A6C34878D82A}">
                    <a16:rowId xmlns:a16="http://schemas.microsoft.com/office/drawing/2014/main" val="850668234"/>
                  </a:ext>
                </a:extLst>
              </a:tr>
              <a:tr h="302667">
                <a:tc>
                  <a:txBody>
                    <a:bodyPr/>
                    <a:lstStyle/>
                    <a:p>
                      <a:pPr algn="ctr"/>
                      <a:r>
                        <a:rPr kumimoji="1" lang="en-US" altLang="ja-JP" dirty="0"/>
                        <a:t>〜</a:t>
                      </a:r>
                      <a:r>
                        <a:rPr kumimoji="1" lang="ja-JP" altLang="en-US"/>
                        <a:t>１９９</a:t>
                      </a:r>
                    </a:p>
                  </a:txBody>
                  <a:tcPr/>
                </a:tc>
                <a:tc>
                  <a:txBody>
                    <a:bodyPr/>
                    <a:lstStyle/>
                    <a:p>
                      <a:pPr algn="ctr"/>
                      <a:r>
                        <a:rPr kumimoji="1" lang="ja-JP" altLang="en-US"/>
                        <a:t>１</a:t>
                      </a:r>
                    </a:p>
                  </a:txBody>
                  <a:tcPr/>
                </a:tc>
                <a:tc>
                  <a:txBody>
                    <a:bodyPr/>
                    <a:lstStyle/>
                    <a:p>
                      <a:pPr algn="ctr"/>
                      <a:r>
                        <a:rPr kumimoji="1" lang="ja-JP" altLang="en-US"/>
                        <a:t>汁</a:t>
                      </a:r>
                    </a:p>
                  </a:txBody>
                  <a:tcPr/>
                </a:tc>
                <a:extLst>
                  <a:ext uri="{0D108BD9-81ED-4DB2-BD59-A6C34878D82A}">
                    <a16:rowId xmlns:a16="http://schemas.microsoft.com/office/drawing/2014/main" val="4277624010"/>
                  </a:ext>
                </a:extLst>
              </a:tr>
              <a:tr h="302667">
                <a:tc>
                  <a:txBody>
                    <a:bodyPr/>
                    <a:lstStyle/>
                    <a:p>
                      <a:pPr algn="ctr"/>
                      <a:r>
                        <a:rPr kumimoji="1" lang="en-US" altLang="ja-JP" dirty="0"/>
                        <a:t>200〜299</a:t>
                      </a:r>
                      <a:endParaRPr kumimoji="1" lang="ja-JP" altLang="en-US"/>
                    </a:p>
                  </a:txBody>
                  <a:tcPr/>
                </a:tc>
                <a:tc>
                  <a:txBody>
                    <a:bodyPr/>
                    <a:lstStyle/>
                    <a:p>
                      <a:pPr algn="ctr"/>
                      <a:r>
                        <a:rPr kumimoji="1" lang="ja-JP" altLang="en-US"/>
                        <a:t>５</a:t>
                      </a:r>
                    </a:p>
                  </a:txBody>
                  <a:tcPr/>
                </a:tc>
                <a:tc>
                  <a:txBody>
                    <a:bodyPr/>
                    <a:lstStyle/>
                    <a:p>
                      <a:pPr algn="ctr"/>
                      <a:r>
                        <a:rPr kumimoji="1" lang="ja-JP" altLang="en-US"/>
                        <a:t>冷やしメイン餃子</a:t>
                      </a:r>
                    </a:p>
                  </a:txBody>
                  <a:tcPr/>
                </a:tc>
                <a:extLst>
                  <a:ext uri="{0D108BD9-81ED-4DB2-BD59-A6C34878D82A}">
                    <a16:rowId xmlns:a16="http://schemas.microsoft.com/office/drawing/2014/main" val="3883880605"/>
                  </a:ext>
                </a:extLst>
              </a:tr>
              <a:tr h="302667">
                <a:tc>
                  <a:txBody>
                    <a:bodyPr/>
                    <a:lstStyle/>
                    <a:p>
                      <a:pPr algn="ctr"/>
                      <a:r>
                        <a:rPr kumimoji="1" lang="en-US" altLang="ja-JP" dirty="0"/>
                        <a:t>300〜399</a:t>
                      </a:r>
                      <a:endParaRPr kumimoji="1" lang="ja-JP" altLang="en-US"/>
                    </a:p>
                  </a:txBody>
                  <a:tcPr/>
                </a:tc>
                <a:tc>
                  <a:txBody>
                    <a:bodyPr/>
                    <a:lstStyle/>
                    <a:p>
                      <a:pPr algn="ctr"/>
                      <a:r>
                        <a:rPr kumimoji="1" lang="ja-JP" altLang="en-US"/>
                        <a:t>１０</a:t>
                      </a:r>
                      <a:endParaRPr kumimoji="1" lang="en-US" altLang="ja-JP" dirty="0"/>
                    </a:p>
                  </a:txBody>
                  <a:tcPr/>
                </a:tc>
                <a:tc>
                  <a:txBody>
                    <a:bodyPr/>
                    <a:lstStyle/>
                    <a:p>
                      <a:pPr algn="ctr"/>
                      <a:r>
                        <a:rPr kumimoji="1" lang="ja-JP" altLang="en-US"/>
                        <a:t>餃子、一品</a:t>
                      </a:r>
                    </a:p>
                  </a:txBody>
                  <a:tcPr/>
                </a:tc>
                <a:extLst>
                  <a:ext uri="{0D108BD9-81ED-4DB2-BD59-A6C34878D82A}">
                    <a16:rowId xmlns:a16="http://schemas.microsoft.com/office/drawing/2014/main" val="3454922647"/>
                  </a:ext>
                </a:extLst>
              </a:tr>
              <a:tr h="302667">
                <a:tc>
                  <a:txBody>
                    <a:bodyPr/>
                    <a:lstStyle/>
                    <a:p>
                      <a:pPr algn="ctr"/>
                      <a:r>
                        <a:rPr kumimoji="1" lang="en-US" altLang="ja-JP" dirty="0"/>
                        <a:t>400〜499</a:t>
                      </a:r>
                      <a:endParaRPr kumimoji="1" lang="ja-JP" altLang="en-US"/>
                    </a:p>
                  </a:txBody>
                  <a:tcPr/>
                </a:tc>
                <a:tc>
                  <a:txBody>
                    <a:bodyPr/>
                    <a:lstStyle/>
                    <a:p>
                      <a:pPr algn="ctr"/>
                      <a:r>
                        <a:rPr kumimoji="1" lang="ja-JP" altLang="en-US"/>
                        <a:t>１１</a:t>
                      </a:r>
                    </a:p>
                  </a:txBody>
                  <a:tcPr/>
                </a:tc>
                <a:tc>
                  <a:txBody>
                    <a:bodyPr/>
                    <a:lstStyle/>
                    <a:p>
                      <a:pPr algn="ctr"/>
                      <a:r>
                        <a:rPr kumimoji="1" lang="ja-JP" altLang="en-US"/>
                        <a:t>餃子一品（肉魚）</a:t>
                      </a:r>
                    </a:p>
                  </a:txBody>
                  <a:tcPr/>
                </a:tc>
                <a:extLst>
                  <a:ext uri="{0D108BD9-81ED-4DB2-BD59-A6C34878D82A}">
                    <a16:rowId xmlns:a16="http://schemas.microsoft.com/office/drawing/2014/main" val="1323407454"/>
                  </a:ext>
                </a:extLst>
              </a:tr>
              <a:tr h="302667">
                <a:tc>
                  <a:txBody>
                    <a:bodyPr/>
                    <a:lstStyle/>
                    <a:p>
                      <a:pPr algn="ctr"/>
                      <a:r>
                        <a:rPr kumimoji="1" lang="en-US" altLang="ja-JP" dirty="0"/>
                        <a:t>499〜599</a:t>
                      </a:r>
                      <a:endParaRPr kumimoji="1" lang="ja-JP" altLang="en-US"/>
                    </a:p>
                  </a:txBody>
                  <a:tcPr/>
                </a:tc>
                <a:tc>
                  <a:txBody>
                    <a:bodyPr/>
                    <a:lstStyle/>
                    <a:p>
                      <a:pPr algn="ctr"/>
                      <a:r>
                        <a:rPr kumimoji="1" lang="ja-JP" altLang="en-US"/>
                        <a:t>３</a:t>
                      </a:r>
                    </a:p>
                  </a:txBody>
                  <a:tcPr/>
                </a:tc>
                <a:tc>
                  <a:txBody>
                    <a:bodyPr/>
                    <a:lstStyle/>
                    <a:p>
                      <a:pPr algn="ctr"/>
                      <a:r>
                        <a:rPr kumimoji="1" lang="ja-JP" altLang="en-US" sz="1100"/>
                        <a:t>変わり餃子盛り合わせ</a:t>
                      </a:r>
                    </a:p>
                  </a:txBody>
                  <a:tcPr/>
                </a:tc>
                <a:extLst>
                  <a:ext uri="{0D108BD9-81ED-4DB2-BD59-A6C34878D82A}">
                    <a16:rowId xmlns:a16="http://schemas.microsoft.com/office/drawing/2014/main" val="1324286261"/>
                  </a:ext>
                </a:extLst>
              </a:tr>
              <a:tr h="302667">
                <a:tc>
                  <a:txBody>
                    <a:bodyPr/>
                    <a:lstStyle/>
                    <a:p>
                      <a:pPr algn="ctr"/>
                      <a:endParaRPr kumimoji="1" lang="ja-JP" altLang="en-US"/>
                    </a:p>
                  </a:txBody>
                  <a:tcPr/>
                </a:tc>
                <a:tc>
                  <a:txBody>
                    <a:bodyPr/>
                    <a:lstStyle/>
                    <a:p>
                      <a:pPr algn="ctr"/>
                      <a:r>
                        <a:rPr kumimoji="1" lang="ja-JP" altLang="en-US"/>
                        <a:t>３０</a:t>
                      </a:r>
                    </a:p>
                  </a:txBody>
                  <a:tcPr/>
                </a:tc>
                <a:tc>
                  <a:txBody>
                    <a:bodyPr/>
                    <a:lstStyle/>
                    <a:p>
                      <a:pPr algn="ctr"/>
                      <a:endParaRPr kumimoji="1" lang="ja-JP" altLang="en-US"/>
                    </a:p>
                  </a:txBody>
                  <a:tcPr/>
                </a:tc>
                <a:extLst>
                  <a:ext uri="{0D108BD9-81ED-4DB2-BD59-A6C34878D82A}">
                    <a16:rowId xmlns:a16="http://schemas.microsoft.com/office/drawing/2014/main" val="1940125485"/>
                  </a:ext>
                </a:extLst>
              </a:tr>
            </a:tbl>
          </a:graphicData>
        </a:graphic>
      </p:graphicFrame>
      <p:sp>
        <p:nvSpPr>
          <p:cNvPr id="11" name="テキスト ボックス 10">
            <a:extLst>
              <a:ext uri="{FF2B5EF4-FFF2-40B4-BE49-F238E27FC236}">
                <a16:creationId xmlns:a16="http://schemas.microsoft.com/office/drawing/2014/main" id="{641F51BF-5AD2-7844-9077-1F1F3796576F}"/>
              </a:ext>
            </a:extLst>
          </p:cNvPr>
          <p:cNvSpPr txBox="1"/>
          <p:nvPr/>
        </p:nvSpPr>
        <p:spPr>
          <a:xfrm>
            <a:off x="150312" y="12526"/>
            <a:ext cx="3432132" cy="307777"/>
          </a:xfrm>
          <a:prstGeom prst="rect">
            <a:avLst/>
          </a:prstGeom>
          <a:noFill/>
        </p:spPr>
        <p:txBody>
          <a:bodyPr wrap="square" rtlCol="0">
            <a:spAutoFit/>
          </a:bodyPr>
          <a:lstStyle/>
          <a:p>
            <a:r>
              <a:rPr kumimoji="1" lang="en-US" altLang="ja-JP" sz="1400" b="1" dirty="0"/>
              <a:t>STEP</a:t>
            </a:r>
            <a:r>
              <a:rPr kumimoji="1" lang="ja-JP" altLang="en-US" sz="1400" b="1"/>
              <a:t>２−３業態コンセプト８ステップ</a:t>
            </a:r>
          </a:p>
        </p:txBody>
      </p:sp>
    </p:spTree>
    <p:extLst>
      <p:ext uri="{BB962C8B-B14F-4D97-AF65-F5344CB8AC3E}">
        <p14:creationId xmlns:p14="http://schemas.microsoft.com/office/powerpoint/2010/main" val="11657122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AF986FA-2064-CD40-BA46-ECC5D0B4F7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8626" y="0"/>
            <a:ext cx="2646596" cy="742804"/>
          </a:xfrm>
          <a:prstGeom prst="rect">
            <a:avLst/>
          </a:prstGeom>
        </p:spPr>
      </p:pic>
      <p:sp>
        <p:nvSpPr>
          <p:cNvPr id="10" name="正方形/長方形 9">
            <a:extLst>
              <a:ext uri="{FF2B5EF4-FFF2-40B4-BE49-F238E27FC236}">
                <a16:creationId xmlns:a16="http://schemas.microsoft.com/office/drawing/2014/main" id="{9D7AB86E-B8C2-5048-8C7C-BB120D35B133}"/>
              </a:ext>
            </a:extLst>
          </p:cNvPr>
          <p:cNvSpPr/>
          <p:nvPr/>
        </p:nvSpPr>
        <p:spPr>
          <a:xfrm>
            <a:off x="0" y="6639102"/>
            <a:ext cx="9144000" cy="218897"/>
          </a:xfrm>
          <a:prstGeom prst="rect">
            <a:avLst/>
          </a:prstGeom>
          <a:solidFill>
            <a:srgbClr val="BF0C11"/>
          </a:solidFill>
        </p:spPr>
        <p:style>
          <a:lnRef idx="0">
            <a:schemeClr val="accent2"/>
          </a:lnRef>
          <a:fillRef idx="3">
            <a:schemeClr val="accent2"/>
          </a:fillRef>
          <a:effectRef idx="3">
            <a:schemeClr val="accent2"/>
          </a:effectRef>
          <a:fontRef idx="minor">
            <a:schemeClr val="lt1"/>
          </a:fontRef>
        </p:style>
        <p:txBody>
          <a:bodyPr rtlCol="0" anchor="ctr"/>
          <a:lstStyle/>
          <a:p>
            <a:r>
              <a:rPr lang="en-US" altLang="ja-JP" sz="1000" dirty="0">
                <a:solidFill>
                  <a:schemeClr val="bg1"/>
                </a:solidFill>
              </a:rPr>
              <a:t>Copyright(C) </a:t>
            </a:r>
            <a:r>
              <a:rPr lang="ja-JP" altLang="en-US" sz="1000">
                <a:solidFill>
                  <a:schemeClr val="bg1"/>
                </a:solidFill>
              </a:rPr>
              <a:t>株式会社エフワンコンサルティング </a:t>
            </a:r>
            <a:r>
              <a:rPr lang="en-US" altLang="ja-JP" sz="1000" dirty="0">
                <a:solidFill>
                  <a:schemeClr val="bg1"/>
                </a:solidFill>
              </a:rPr>
              <a:t>All rights reserved.</a:t>
            </a:r>
            <a:r>
              <a:rPr lang="en-US" altLang="ja-JP" sz="1000" dirty="0">
                <a:solidFill>
                  <a:schemeClr val="bg1">
                    <a:lumMod val="50000"/>
                  </a:schemeClr>
                </a:solidFill>
              </a:rPr>
              <a:t> </a:t>
            </a:r>
            <a:endParaRPr lang="ja-JP" altLang="en-US" sz="1000" dirty="0">
              <a:solidFill>
                <a:schemeClr val="bg1">
                  <a:lumMod val="50000"/>
                </a:schemeClr>
              </a:solidFill>
            </a:endParaRPr>
          </a:p>
        </p:txBody>
      </p:sp>
      <p:sp>
        <p:nvSpPr>
          <p:cNvPr id="2" name="正方形/長方形 1">
            <a:extLst>
              <a:ext uri="{FF2B5EF4-FFF2-40B4-BE49-F238E27FC236}">
                <a16:creationId xmlns:a16="http://schemas.microsoft.com/office/drawing/2014/main" id="{C4DAA4EB-649E-FB4C-B520-D98435688AF3}"/>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pic>
        <p:nvPicPr>
          <p:cNvPr id="5" name="図 4">
            <a:extLst>
              <a:ext uri="{FF2B5EF4-FFF2-40B4-BE49-F238E27FC236}">
                <a16:creationId xmlns:a16="http://schemas.microsoft.com/office/drawing/2014/main" id="{5AAC6C0D-1B37-5E43-A547-3012CE336588}"/>
              </a:ext>
            </a:extLst>
          </p:cNvPr>
          <p:cNvPicPr>
            <a:picLocks noChangeAspect="1"/>
          </p:cNvPicPr>
          <p:nvPr/>
        </p:nvPicPr>
        <p:blipFill>
          <a:blip r:embed="rId3"/>
          <a:stretch>
            <a:fillRect/>
          </a:stretch>
        </p:blipFill>
        <p:spPr>
          <a:xfrm>
            <a:off x="5579304" y="4109353"/>
            <a:ext cx="3473068" cy="1899334"/>
          </a:xfrm>
          <a:prstGeom prst="rect">
            <a:avLst/>
          </a:prstGeom>
        </p:spPr>
      </p:pic>
      <p:sp>
        <p:nvSpPr>
          <p:cNvPr id="6" name="テキスト ボックス 5">
            <a:extLst>
              <a:ext uri="{FF2B5EF4-FFF2-40B4-BE49-F238E27FC236}">
                <a16:creationId xmlns:a16="http://schemas.microsoft.com/office/drawing/2014/main" id="{23DDA5A0-15D5-0045-8C40-D9A30AC8ECE2}"/>
              </a:ext>
            </a:extLst>
          </p:cNvPr>
          <p:cNvSpPr txBox="1"/>
          <p:nvPr/>
        </p:nvSpPr>
        <p:spPr>
          <a:xfrm>
            <a:off x="150312" y="125260"/>
            <a:ext cx="3432132" cy="307777"/>
          </a:xfrm>
          <a:prstGeom prst="rect">
            <a:avLst/>
          </a:prstGeom>
          <a:noFill/>
        </p:spPr>
        <p:txBody>
          <a:bodyPr wrap="square" rtlCol="0">
            <a:spAutoFit/>
          </a:bodyPr>
          <a:lstStyle/>
          <a:p>
            <a:r>
              <a:rPr kumimoji="1" lang="en-US" altLang="ja-JP" sz="1400" b="1" dirty="0"/>
              <a:t>STEP</a:t>
            </a:r>
            <a:r>
              <a:rPr kumimoji="1" lang="ja-JP" altLang="en-US" sz="1400" b="1"/>
              <a:t>２−３業態コンセプト８ステップ</a:t>
            </a:r>
          </a:p>
        </p:txBody>
      </p:sp>
      <p:sp>
        <p:nvSpPr>
          <p:cNvPr id="7" name="テキスト ボックス 6">
            <a:extLst>
              <a:ext uri="{FF2B5EF4-FFF2-40B4-BE49-F238E27FC236}">
                <a16:creationId xmlns:a16="http://schemas.microsoft.com/office/drawing/2014/main" id="{3F9D0BDB-DF79-AB4E-B8CA-525E4C7E7A68}"/>
              </a:ext>
            </a:extLst>
          </p:cNvPr>
          <p:cNvSpPr txBox="1"/>
          <p:nvPr/>
        </p:nvSpPr>
        <p:spPr>
          <a:xfrm>
            <a:off x="250521" y="588723"/>
            <a:ext cx="1640909"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nchor="ctr">
            <a:spAutoFit/>
          </a:bodyPr>
          <a:lstStyle/>
          <a:p>
            <a:pPr algn="ctr"/>
            <a:r>
              <a:rPr kumimoji="1" lang="en-US" altLang="ja-JP" sz="2400" b="1" dirty="0"/>
              <a:t>WORK</a:t>
            </a:r>
            <a:endParaRPr kumimoji="1" lang="ja-JP" altLang="en-US" sz="2400" b="1"/>
          </a:p>
        </p:txBody>
      </p:sp>
      <p:sp>
        <p:nvSpPr>
          <p:cNvPr id="8" name="正方形/長方形 7">
            <a:extLst>
              <a:ext uri="{FF2B5EF4-FFF2-40B4-BE49-F238E27FC236}">
                <a16:creationId xmlns:a16="http://schemas.microsoft.com/office/drawing/2014/main" id="{33D4759A-DE1D-1B45-8AC2-099444EEC0BE}"/>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sp>
        <p:nvSpPr>
          <p:cNvPr id="9" name="正方形/長方形 8">
            <a:extLst>
              <a:ext uri="{FF2B5EF4-FFF2-40B4-BE49-F238E27FC236}">
                <a16:creationId xmlns:a16="http://schemas.microsoft.com/office/drawing/2014/main" id="{B8AD41D1-B372-A24C-B660-884158A45C43}"/>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sp>
        <p:nvSpPr>
          <p:cNvPr id="11" name="テキスト ボックス 10">
            <a:extLst>
              <a:ext uri="{FF2B5EF4-FFF2-40B4-BE49-F238E27FC236}">
                <a16:creationId xmlns:a16="http://schemas.microsoft.com/office/drawing/2014/main" id="{1D5CFF22-71FA-4B44-8196-486861295117}"/>
              </a:ext>
            </a:extLst>
          </p:cNvPr>
          <p:cNvSpPr txBox="1"/>
          <p:nvPr/>
        </p:nvSpPr>
        <p:spPr>
          <a:xfrm>
            <a:off x="576197" y="1415441"/>
            <a:ext cx="5649239" cy="523220"/>
          </a:xfrm>
          <a:prstGeom prst="rect">
            <a:avLst/>
          </a:prstGeom>
          <a:noFill/>
        </p:spPr>
        <p:txBody>
          <a:bodyPr wrap="square" rtlCol="0">
            <a:spAutoFit/>
          </a:bodyPr>
          <a:lstStyle/>
          <a:p>
            <a:r>
              <a:rPr kumimoji="1" lang="ja-JP" altLang="en-US" sz="2800" b="1"/>
              <a:t>４、店舗コンセプト</a:t>
            </a:r>
          </a:p>
        </p:txBody>
      </p:sp>
      <p:sp>
        <p:nvSpPr>
          <p:cNvPr id="12" name="テキスト ボックス 11">
            <a:extLst>
              <a:ext uri="{FF2B5EF4-FFF2-40B4-BE49-F238E27FC236}">
                <a16:creationId xmlns:a16="http://schemas.microsoft.com/office/drawing/2014/main" id="{6ECE6E96-0192-D14A-92DC-5512571AB8D0}"/>
              </a:ext>
            </a:extLst>
          </p:cNvPr>
          <p:cNvSpPr txBox="1"/>
          <p:nvPr/>
        </p:nvSpPr>
        <p:spPr>
          <a:xfrm>
            <a:off x="726510" y="2192055"/>
            <a:ext cx="7678454" cy="2585323"/>
          </a:xfrm>
          <a:prstGeom prst="rect">
            <a:avLst/>
          </a:prstGeom>
          <a:noFill/>
          <a:ln>
            <a:solidFill>
              <a:srgbClr val="C00000"/>
            </a:solidFill>
          </a:ln>
        </p:spPr>
        <p:txBody>
          <a:bodyPr wrap="square" rtlCol="0">
            <a:spAutoFit/>
          </a:bodyPr>
          <a:lstStyle/>
          <a:p>
            <a:r>
              <a:rPr lang="ja-JP" altLang="en-US"/>
              <a:t>・全体テーマの設定</a:t>
            </a:r>
            <a:endParaRPr lang="en-US" altLang="ja-JP" dirty="0"/>
          </a:p>
          <a:p>
            <a:endParaRPr kumimoji="1" lang="en-US" altLang="ja-JP" dirty="0"/>
          </a:p>
          <a:p>
            <a:r>
              <a:rPr lang="ja-JP" altLang="en-US"/>
              <a:t>・テーマに沿った詳細ポイント（特長いやデザイン、レイアウトなど）</a:t>
            </a:r>
            <a:endParaRPr lang="en-US" altLang="ja-JP" dirty="0"/>
          </a:p>
          <a:p>
            <a:endParaRPr kumimoji="1" lang="en-US" altLang="ja-JP" dirty="0"/>
          </a:p>
          <a:p>
            <a:r>
              <a:rPr lang="ja-JP" altLang="en-US"/>
              <a:t>・営業時間、営業日</a:t>
            </a:r>
            <a:endParaRPr lang="en-US" altLang="ja-JP" dirty="0"/>
          </a:p>
          <a:p>
            <a:endParaRPr kumimoji="1" lang="en-US" altLang="ja-JP" dirty="0"/>
          </a:p>
          <a:p>
            <a:r>
              <a:rPr kumimoji="1" lang="ja-JP" altLang="en-US"/>
              <a:t>・規模、席数、想定賃料、物件概要</a:t>
            </a:r>
            <a:endParaRPr kumimoji="1" lang="en-US" altLang="ja-JP" dirty="0"/>
          </a:p>
          <a:p>
            <a:endParaRPr lang="en-US" altLang="ja-JP" dirty="0"/>
          </a:p>
          <a:p>
            <a:r>
              <a:rPr kumimoji="1" lang="ja-JP" altLang="en-US"/>
              <a:t>・想定立地条件、投資目処</a:t>
            </a:r>
            <a:endParaRPr kumimoji="1" lang="en-US" altLang="ja-JP" dirty="0"/>
          </a:p>
        </p:txBody>
      </p:sp>
      <p:sp>
        <p:nvSpPr>
          <p:cNvPr id="13" name="テキスト ボックス 12">
            <a:extLst>
              <a:ext uri="{FF2B5EF4-FFF2-40B4-BE49-F238E27FC236}">
                <a16:creationId xmlns:a16="http://schemas.microsoft.com/office/drawing/2014/main" id="{9E170207-672A-BB43-A5F3-1D21BFCCB4A8}"/>
              </a:ext>
            </a:extLst>
          </p:cNvPr>
          <p:cNvSpPr txBox="1"/>
          <p:nvPr/>
        </p:nvSpPr>
        <p:spPr>
          <a:xfrm>
            <a:off x="726510" y="5028022"/>
            <a:ext cx="5348613" cy="923330"/>
          </a:xfrm>
          <a:prstGeom prst="rect">
            <a:avLst/>
          </a:prstGeom>
          <a:noFill/>
        </p:spPr>
        <p:txBody>
          <a:bodyPr wrap="square" rtlCol="0">
            <a:spAutoFit/>
          </a:bodyPr>
          <a:lstStyle/>
          <a:p>
            <a:r>
              <a:rPr kumimoji="1" lang="ja-JP" altLang="en-US" b="1"/>
              <a:t>＊上記の視点で</a:t>
            </a:r>
            <a:endParaRPr kumimoji="1" lang="en-US" altLang="ja-JP" b="1" dirty="0"/>
          </a:p>
          <a:p>
            <a:endParaRPr lang="en-US" altLang="ja-JP" b="1" dirty="0"/>
          </a:p>
          <a:p>
            <a:r>
              <a:rPr lang="ja-JP" altLang="en-US" b="1"/>
              <a:t>　</a:t>
            </a:r>
            <a:r>
              <a:rPr lang="en-US" altLang="ja-JP" b="1" dirty="0"/>
              <a:t>3〜</a:t>
            </a:r>
            <a:r>
              <a:rPr lang="ja-JP" altLang="en-US" b="1"/>
              <a:t>５点の箇条書き等でまとめる</a:t>
            </a:r>
            <a:endParaRPr kumimoji="1" lang="ja-JP" altLang="en-US" b="1"/>
          </a:p>
        </p:txBody>
      </p:sp>
    </p:spTree>
    <p:extLst>
      <p:ext uri="{BB962C8B-B14F-4D97-AF65-F5344CB8AC3E}">
        <p14:creationId xmlns:p14="http://schemas.microsoft.com/office/powerpoint/2010/main" val="24460613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AF986FA-2064-CD40-BA46-ECC5D0B4F7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8626" y="0"/>
            <a:ext cx="2646596" cy="742804"/>
          </a:xfrm>
          <a:prstGeom prst="rect">
            <a:avLst/>
          </a:prstGeom>
        </p:spPr>
      </p:pic>
      <p:sp>
        <p:nvSpPr>
          <p:cNvPr id="10" name="正方形/長方形 9">
            <a:extLst>
              <a:ext uri="{FF2B5EF4-FFF2-40B4-BE49-F238E27FC236}">
                <a16:creationId xmlns:a16="http://schemas.microsoft.com/office/drawing/2014/main" id="{9D7AB86E-B8C2-5048-8C7C-BB120D35B133}"/>
              </a:ext>
            </a:extLst>
          </p:cNvPr>
          <p:cNvSpPr/>
          <p:nvPr/>
        </p:nvSpPr>
        <p:spPr>
          <a:xfrm>
            <a:off x="0" y="6639102"/>
            <a:ext cx="9144000" cy="218897"/>
          </a:xfrm>
          <a:prstGeom prst="rect">
            <a:avLst/>
          </a:prstGeom>
          <a:solidFill>
            <a:srgbClr val="BF0C11"/>
          </a:solidFill>
        </p:spPr>
        <p:style>
          <a:lnRef idx="0">
            <a:schemeClr val="accent2"/>
          </a:lnRef>
          <a:fillRef idx="3">
            <a:schemeClr val="accent2"/>
          </a:fillRef>
          <a:effectRef idx="3">
            <a:schemeClr val="accent2"/>
          </a:effectRef>
          <a:fontRef idx="minor">
            <a:schemeClr val="lt1"/>
          </a:fontRef>
        </p:style>
        <p:txBody>
          <a:bodyPr rtlCol="0" anchor="ctr"/>
          <a:lstStyle/>
          <a:p>
            <a:r>
              <a:rPr lang="en-US" altLang="ja-JP" sz="1000" dirty="0">
                <a:solidFill>
                  <a:schemeClr val="bg1"/>
                </a:solidFill>
              </a:rPr>
              <a:t>Copyright(C) </a:t>
            </a:r>
            <a:r>
              <a:rPr lang="ja-JP" altLang="en-US" sz="1000">
                <a:solidFill>
                  <a:schemeClr val="bg1"/>
                </a:solidFill>
              </a:rPr>
              <a:t>株式会社エフワンコンサルティング </a:t>
            </a:r>
            <a:r>
              <a:rPr lang="en-US" altLang="ja-JP" sz="1000" dirty="0">
                <a:solidFill>
                  <a:schemeClr val="bg1"/>
                </a:solidFill>
              </a:rPr>
              <a:t>All rights reserved.</a:t>
            </a:r>
            <a:r>
              <a:rPr lang="en-US" altLang="ja-JP" sz="1000" dirty="0">
                <a:solidFill>
                  <a:schemeClr val="bg1">
                    <a:lumMod val="50000"/>
                  </a:schemeClr>
                </a:solidFill>
              </a:rPr>
              <a:t> </a:t>
            </a:r>
            <a:endParaRPr lang="ja-JP" altLang="en-US" sz="1000" dirty="0">
              <a:solidFill>
                <a:schemeClr val="bg1">
                  <a:lumMod val="50000"/>
                </a:schemeClr>
              </a:solidFill>
            </a:endParaRPr>
          </a:p>
        </p:txBody>
      </p:sp>
      <p:sp>
        <p:nvSpPr>
          <p:cNvPr id="2" name="正方形/長方形 1">
            <a:extLst>
              <a:ext uri="{FF2B5EF4-FFF2-40B4-BE49-F238E27FC236}">
                <a16:creationId xmlns:a16="http://schemas.microsoft.com/office/drawing/2014/main" id="{C4DAA4EB-649E-FB4C-B520-D98435688AF3}"/>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pic>
        <p:nvPicPr>
          <p:cNvPr id="5" name="図 4">
            <a:extLst>
              <a:ext uri="{FF2B5EF4-FFF2-40B4-BE49-F238E27FC236}">
                <a16:creationId xmlns:a16="http://schemas.microsoft.com/office/drawing/2014/main" id="{5AAC6C0D-1B37-5E43-A547-3012CE336588}"/>
              </a:ext>
            </a:extLst>
          </p:cNvPr>
          <p:cNvPicPr>
            <a:picLocks noChangeAspect="1"/>
          </p:cNvPicPr>
          <p:nvPr/>
        </p:nvPicPr>
        <p:blipFill>
          <a:blip r:embed="rId3"/>
          <a:stretch>
            <a:fillRect/>
          </a:stretch>
        </p:blipFill>
        <p:spPr>
          <a:xfrm>
            <a:off x="7670800" y="5253139"/>
            <a:ext cx="1381572" cy="755547"/>
          </a:xfrm>
          <a:prstGeom prst="rect">
            <a:avLst/>
          </a:prstGeom>
        </p:spPr>
      </p:pic>
      <p:sp>
        <p:nvSpPr>
          <p:cNvPr id="6" name="テキスト ボックス 5">
            <a:extLst>
              <a:ext uri="{FF2B5EF4-FFF2-40B4-BE49-F238E27FC236}">
                <a16:creationId xmlns:a16="http://schemas.microsoft.com/office/drawing/2014/main" id="{23DDA5A0-15D5-0045-8C40-D9A30AC8ECE2}"/>
              </a:ext>
            </a:extLst>
          </p:cNvPr>
          <p:cNvSpPr txBox="1"/>
          <p:nvPr/>
        </p:nvSpPr>
        <p:spPr>
          <a:xfrm>
            <a:off x="150312" y="125260"/>
            <a:ext cx="3432132" cy="307777"/>
          </a:xfrm>
          <a:prstGeom prst="rect">
            <a:avLst/>
          </a:prstGeom>
          <a:noFill/>
        </p:spPr>
        <p:txBody>
          <a:bodyPr wrap="square" rtlCol="0">
            <a:spAutoFit/>
          </a:bodyPr>
          <a:lstStyle/>
          <a:p>
            <a:r>
              <a:rPr kumimoji="1" lang="en-US" altLang="ja-JP" sz="1400" b="1" dirty="0"/>
              <a:t>STEP</a:t>
            </a:r>
            <a:r>
              <a:rPr kumimoji="1" lang="ja-JP" altLang="en-US" sz="1400" b="1"/>
              <a:t>２−３業態コンセプト８ステップ</a:t>
            </a:r>
          </a:p>
        </p:txBody>
      </p:sp>
      <p:sp>
        <p:nvSpPr>
          <p:cNvPr id="7" name="テキスト ボックス 6">
            <a:extLst>
              <a:ext uri="{FF2B5EF4-FFF2-40B4-BE49-F238E27FC236}">
                <a16:creationId xmlns:a16="http://schemas.microsoft.com/office/drawing/2014/main" id="{3F9D0BDB-DF79-AB4E-B8CA-525E4C7E7A68}"/>
              </a:ext>
            </a:extLst>
          </p:cNvPr>
          <p:cNvSpPr txBox="1"/>
          <p:nvPr/>
        </p:nvSpPr>
        <p:spPr>
          <a:xfrm>
            <a:off x="250521" y="402460"/>
            <a:ext cx="1640909"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nchor="ctr">
            <a:spAutoFit/>
          </a:bodyPr>
          <a:lstStyle/>
          <a:p>
            <a:pPr algn="ctr"/>
            <a:r>
              <a:rPr kumimoji="1" lang="en-US" altLang="ja-JP" sz="2400" b="1" dirty="0"/>
              <a:t>WORK</a:t>
            </a:r>
            <a:endParaRPr kumimoji="1" lang="ja-JP" altLang="en-US" sz="2400" b="1"/>
          </a:p>
        </p:txBody>
      </p:sp>
      <p:sp>
        <p:nvSpPr>
          <p:cNvPr id="8" name="正方形/長方形 7">
            <a:extLst>
              <a:ext uri="{FF2B5EF4-FFF2-40B4-BE49-F238E27FC236}">
                <a16:creationId xmlns:a16="http://schemas.microsoft.com/office/drawing/2014/main" id="{33D4759A-DE1D-1B45-8AC2-099444EEC0BE}"/>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sp>
        <p:nvSpPr>
          <p:cNvPr id="9" name="正方形/長方形 8">
            <a:extLst>
              <a:ext uri="{FF2B5EF4-FFF2-40B4-BE49-F238E27FC236}">
                <a16:creationId xmlns:a16="http://schemas.microsoft.com/office/drawing/2014/main" id="{B8AD41D1-B372-A24C-B660-884158A45C43}"/>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sp>
        <p:nvSpPr>
          <p:cNvPr id="11" name="テキスト ボックス 10">
            <a:extLst>
              <a:ext uri="{FF2B5EF4-FFF2-40B4-BE49-F238E27FC236}">
                <a16:creationId xmlns:a16="http://schemas.microsoft.com/office/drawing/2014/main" id="{1D5CFF22-71FA-4B44-8196-486861295117}"/>
              </a:ext>
            </a:extLst>
          </p:cNvPr>
          <p:cNvSpPr txBox="1"/>
          <p:nvPr/>
        </p:nvSpPr>
        <p:spPr>
          <a:xfrm>
            <a:off x="250521" y="904991"/>
            <a:ext cx="2827403" cy="400110"/>
          </a:xfrm>
          <a:prstGeom prst="rect">
            <a:avLst/>
          </a:prstGeom>
          <a:noFill/>
        </p:spPr>
        <p:txBody>
          <a:bodyPr wrap="square" rtlCol="0">
            <a:spAutoFit/>
          </a:bodyPr>
          <a:lstStyle/>
          <a:p>
            <a:r>
              <a:rPr kumimoji="1" lang="ja-JP" altLang="en-US" sz="2000" b="1"/>
              <a:t>４、店舗コンセプト</a:t>
            </a:r>
          </a:p>
        </p:txBody>
      </p:sp>
      <p:pic>
        <p:nvPicPr>
          <p:cNvPr id="3" name="図 2">
            <a:extLst>
              <a:ext uri="{FF2B5EF4-FFF2-40B4-BE49-F238E27FC236}">
                <a16:creationId xmlns:a16="http://schemas.microsoft.com/office/drawing/2014/main" id="{8AF6D61A-91C8-EC43-BCD3-D4B8D0C5D874}"/>
              </a:ext>
            </a:extLst>
          </p:cNvPr>
          <p:cNvPicPr>
            <a:picLocks noChangeAspect="1"/>
          </p:cNvPicPr>
          <p:nvPr/>
        </p:nvPicPr>
        <p:blipFill>
          <a:blip r:embed="rId4"/>
          <a:stretch>
            <a:fillRect/>
          </a:stretch>
        </p:blipFill>
        <p:spPr>
          <a:xfrm>
            <a:off x="250520" y="1336079"/>
            <a:ext cx="7606547" cy="5192736"/>
          </a:xfrm>
          <a:prstGeom prst="rect">
            <a:avLst/>
          </a:prstGeom>
        </p:spPr>
      </p:pic>
    </p:spTree>
    <p:extLst>
      <p:ext uri="{BB962C8B-B14F-4D97-AF65-F5344CB8AC3E}">
        <p14:creationId xmlns:p14="http://schemas.microsoft.com/office/powerpoint/2010/main" val="958774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AF986FA-2064-CD40-BA46-ECC5D0B4F73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48626" y="0"/>
            <a:ext cx="2646596" cy="742804"/>
          </a:xfrm>
          <a:prstGeom prst="rect">
            <a:avLst/>
          </a:prstGeom>
        </p:spPr>
      </p:pic>
      <p:sp>
        <p:nvSpPr>
          <p:cNvPr id="10" name="正方形/長方形 9">
            <a:extLst>
              <a:ext uri="{FF2B5EF4-FFF2-40B4-BE49-F238E27FC236}">
                <a16:creationId xmlns:a16="http://schemas.microsoft.com/office/drawing/2014/main" id="{9D7AB86E-B8C2-5048-8C7C-BB120D35B133}"/>
              </a:ext>
            </a:extLst>
          </p:cNvPr>
          <p:cNvSpPr/>
          <p:nvPr/>
        </p:nvSpPr>
        <p:spPr>
          <a:xfrm>
            <a:off x="0" y="6639102"/>
            <a:ext cx="9144000" cy="218897"/>
          </a:xfrm>
          <a:prstGeom prst="rect">
            <a:avLst/>
          </a:prstGeom>
          <a:solidFill>
            <a:srgbClr val="BF0C11"/>
          </a:solidFill>
        </p:spPr>
        <p:style>
          <a:lnRef idx="0">
            <a:schemeClr val="accent2"/>
          </a:lnRef>
          <a:fillRef idx="3">
            <a:schemeClr val="accent2"/>
          </a:fillRef>
          <a:effectRef idx="3">
            <a:schemeClr val="accent2"/>
          </a:effectRef>
          <a:fontRef idx="minor">
            <a:schemeClr val="lt1"/>
          </a:fontRef>
        </p:style>
        <p:txBody>
          <a:bodyPr rtlCol="0" anchor="ctr"/>
          <a:lstStyle/>
          <a:p>
            <a:r>
              <a:rPr lang="en-US" altLang="ja-JP" sz="1000" dirty="0">
                <a:solidFill>
                  <a:schemeClr val="bg1"/>
                </a:solidFill>
              </a:rPr>
              <a:t>Copyright(C) </a:t>
            </a:r>
            <a:r>
              <a:rPr lang="ja-JP" altLang="en-US" sz="1000">
                <a:solidFill>
                  <a:schemeClr val="bg1"/>
                </a:solidFill>
              </a:rPr>
              <a:t>株式会社エフワンコンサルティング </a:t>
            </a:r>
            <a:r>
              <a:rPr lang="en-US" altLang="ja-JP" sz="1000" dirty="0">
                <a:solidFill>
                  <a:schemeClr val="bg1"/>
                </a:solidFill>
              </a:rPr>
              <a:t>All rights reserved.</a:t>
            </a:r>
            <a:r>
              <a:rPr lang="en-US" altLang="ja-JP" sz="1000" dirty="0">
                <a:solidFill>
                  <a:schemeClr val="bg1">
                    <a:lumMod val="50000"/>
                  </a:schemeClr>
                </a:solidFill>
              </a:rPr>
              <a:t> </a:t>
            </a:r>
            <a:endParaRPr lang="ja-JP" altLang="en-US" sz="1000" dirty="0">
              <a:solidFill>
                <a:schemeClr val="bg1">
                  <a:lumMod val="50000"/>
                </a:schemeClr>
              </a:solidFill>
            </a:endParaRPr>
          </a:p>
        </p:txBody>
      </p:sp>
      <p:sp>
        <p:nvSpPr>
          <p:cNvPr id="2" name="正方形/長方形 1">
            <a:extLst>
              <a:ext uri="{FF2B5EF4-FFF2-40B4-BE49-F238E27FC236}">
                <a16:creationId xmlns:a16="http://schemas.microsoft.com/office/drawing/2014/main" id="{C4DAA4EB-649E-FB4C-B520-D98435688AF3}"/>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pic>
        <p:nvPicPr>
          <p:cNvPr id="7" name="図 6">
            <a:extLst>
              <a:ext uri="{FF2B5EF4-FFF2-40B4-BE49-F238E27FC236}">
                <a16:creationId xmlns:a16="http://schemas.microsoft.com/office/drawing/2014/main" id="{75C5B8F0-BE23-9840-85D9-D8C890B8D949}"/>
              </a:ext>
            </a:extLst>
          </p:cNvPr>
          <p:cNvPicPr>
            <a:picLocks noChangeAspect="1"/>
          </p:cNvPicPr>
          <p:nvPr/>
        </p:nvPicPr>
        <p:blipFill>
          <a:blip r:embed="rId4"/>
          <a:stretch>
            <a:fillRect/>
          </a:stretch>
        </p:blipFill>
        <p:spPr>
          <a:xfrm>
            <a:off x="5579304" y="4109353"/>
            <a:ext cx="3473068" cy="1899334"/>
          </a:xfrm>
          <a:prstGeom prst="rect">
            <a:avLst/>
          </a:prstGeom>
        </p:spPr>
      </p:pic>
      <p:sp>
        <p:nvSpPr>
          <p:cNvPr id="6" name="テキスト ボックス 5">
            <a:extLst>
              <a:ext uri="{FF2B5EF4-FFF2-40B4-BE49-F238E27FC236}">
                <a16:creationId xmlns:a16="http://schemas.microsoft.com/office/drawing/2014/main" id="{037A696E-EC3E-FD40-A824-6DB4C83CAF3F}"/>
              </a:ext>
            </a:extLst>
          </p:cNvPr>
          <p:cNvSpPr txBox="1"/>
          <p:nvPr/>
        </p:nvSpPr>
        <p:spPr>
          <a:xfrm>
            <a:off x="199696" y="218899"/>
            <a:ext cx="5791578" cy="307777"/>
          </a:xfrm>
          <a:prstGeom prst="rect">
            <a:avLst/>
          </a:prstGeom>
          <a:noFill/>
        </p:spPr>
        <p:txBody>
          <a:bodyPr wrap="square" rtlCol="0">
            <a:spAutoFit/>
          </a:bodyPr>
          <a:lstStyle/>
          <a:p>
            <a:r>
              <a:rPr kumimoji="1" lang="ja-JP" altLang="en-US" sz="1400" b="1"/>
              <a:t>飲食店多店舗化の第一歩</a:t>
            </a:r>
            <a:r>
              <a:rPr kumimoji="1" lang="en-US" altLang="ja-JP" sz="1400" b="1" dirty="0">
                <a:solidFill>
                  <a:srgbClr val="C00000"/>
                </a:solidFill>
              </a:rPr>
              <a:t>『</a:t>
            </a:r>
            <a:r>
              <a:rPr kumimoji="1" lang="ja-JP" altLang="en-US" sz="1400" b="1">
                <a:solidFill>
                  <a:srgbClr val="C00000"/>
                </a:solidFill>
              </a:rPr>
              <a:t>モデル店創り</a:t>
            </a:r>
            <a:r>
              <a:rPr kumimoji="1" lang="en-US" altLang="ja-JP" sz="1400" b="1" dirty="0">
                <a:solidFill>
                  <a:srgbClr val="C00000"/>
                </a:solidFill>
              </a:rPr>
              <a:t>』</a:t>
            </a:r>
            <a:endParaRPr kumimoji="1" lang="ja-JP" altLang="en-US" sz="1400" b="1">
              <a:solidFill>
                <a:srgbClr val="C00000"/>
              </a:solidFill>
            </a:endParaRPr>
          </a:p>
        </p:txBody>
      </p:sp>
      <p:sp>
        <p:nvSpPr>
          <p:cNvPr id="3" name="テキスト ボックス 2">
            <a:extLst>
              <a:ext uri="{FF2B5EF4-FFF2-40B4-BE49-F238E27FC236}">
                <a16:creationId xmlns:a16="http://schemas.microsoft.com/office/drawing/2014/main" id="{E439AA8D-9AAA-2A49-87A5-5121D8FF233D}"/>
              </a:ext>
            </a:extLst>
          </p:cNvPr>
          <p:cNvSpPr txBox="1"/>
          <p:nvPr/>
        </p:nvSpPr>
        <p:spPr>
          <a:xfrm>
            <a:off x="2086303" y="2321010"/>
            <a:ext cx="4971394" cy="584775"/>
          </a:xfrm>
          <a:prstGeom prst="rect">
            <a:avLst/>
          </a:prstGeom>
          <a:noFill/>
        </p:spPr>
        <p:txBody>
          <a:bodyPr wrap="square" rtlCol="0">
            <a:spAutoFit/>
          </a:bodyPr>
          <a:lstStyle/>
          <a:p>
            <a:r>
              <a:rPr kumimoji="1" lang="en-US" altLang="ja-JP" sz="3200" b="1" dirty="0"/>
              <a:t>STEP</a:t>
            </a:r>
            <a:r>
              <a:rPr kumimoji="1" lang="ja-JP" altLang="en-US" sz="3200" b="1"/>
              <a:t>２：業態コンセプト</a:t>
            </a:r>
          </a:p>
        </p:txBody>
      </p:sp>
    </p:spTree>
    <p:extLst>
      <p:ext uri="{BB962C8B-B14F-4D97-AF65-F5344CB8AC3E}">
        <p14:creationId xmlns:p14="http://schemas.microsoft.com/office/powerpoint/2010/main" val="8454438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AF986FA-2064-CD40-BA46-ECC5D0B4F7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8626" y="0"/>
            <a:ext cx="2646596" cy="742804"/>
          </a:xfrm>
          <a:prstGeom prst="rect">
            <a:avLst/>
          </a:prstGeom>
        </p:spPr>
      </p:pic>
      <p:sp>
        <p:nvSpPr>
          <p:cNvPr id="10" name="正方形/長方形 9">
            <a:extLst>
              <a:ext uri="{FF2B5EF4-FFF2-40B4-BE49-F238E27FC236}">
                <a16:creationId xmlns:a16="http://schemas.microsoft.com/office/drawing/2014/main" id="{9D7AB86E-B8C2-5048-8C7C-BB120D35B133}"/>
              </a:ext>
            </a:extLst>
          </p:cNvPr>
          <p:cNvSpPr/>
          <p:nvPr/>
        </p:nvSpPr>
        <p:spPr>
          <a:xfrm>
            <a:off x="0" y="6639102"/>
            <a:ext cx="9144000" cy="218897"/>
          </a:xfrm>
          <a:prstGeom prst="rect">
            <a:avLst/>
          </a:prstGeom>
          <a:solidFill>
            <a:srgbClr val="BF0C11"/>
          </a:solidFill>
        </p:spPr>
        <p:style>
          <a:lnRef idx="0">
            <a:schemeClr val="accent2"/>
          </a:lnRef>
          <a:fillRef idx="3">
            <a:schemeClr val="accent2"/>
          </a:fillRef>
          <a:effectRef idx="3">
            <a:schemeClr val="accent2"/>
          </a:effectRef>
          <a:fontRef idx="minor">
            <a:schemeClr val="lt1"/>
          </a:fontRef>
        </p:style>
        <p:txBody>
          <a:bodyPr rtlCol="0" anchor="ctr"/>
          <a:lstStyle/>
          <a:p>
            <a:r>
              <a:rPr lang="en-US" altLang="ja-JP" sz="1000" dirty="0">
                <a:solidFill>
                  <a:schemeClr val="bg1"/>
                </a:solidFill>
              </a:rPr>
              <a:t>Copyright(C) </a:t>
            </a:r>
            <a:r>
              <a:rPr lang="ja-JP" altLang="en-US" sz="1000">
                <a:solidFill>
                  <a:schemeClr val="bg1"/>
                </a:solidFill>
              </a:rPr>
              <a:t>株式会社エフワンコンサルティング </a:t>
            </a:r>
            <a:r>
              <a:rPr lang="en-US" altLang="ja-JP" sz="1000" dirty="0">
                <a:solidFill>
                  <a:schemeClr val="bg1"/>
                </a:solidFill>
              </a:rPr>
              <a:t>All rights reserved.</a:t>
            </a:r>
            <a:r>
              <a:rPr lang="en-US" altLang="ja-JP" sz="1000" dirty="0">
                <a:solidFill>
                  <a:schemeClr val="bg1">
                    <a:lumMod val="50000"/>
                  </a:schemeClr>
                </a:solidFill>
              </a:rPr>
              <a:t> </a:t>
            </a:r>
            <a:endParaRPr lang="ja-JP" altLang="en-US" sz="1000" dirty="0">
              <a:solidFill>
                <a:schemeClr val="bg1">
                  <a:lumMod val="50000"/>
                </a:schemeClr>
              </a:solidFill>
            </a:endParaRPr>
          </a:p>
        </p:txBody>
      </p:sp>
      <p:sp>
        <p:nvSpPr>
          <p:cNvPr id="2" name="正方形/長方形 1">
            <a:extLst>
              <a:ext uri="{FF2B5EF4-FFF2-40B4-BE49-F238E27FC236}">
                <a16:creationId xmlns:a16="http://schemas.microsoft.com/office/drawing/2014/main" id="{C4DAA4EB-649E-FB4C-B520-D98435688AF3}"/>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pic>
        <p:nvPicPr>
          <p:cNvPr id="5" name="図 4">
            <a:extLst>
              <a:ext uri="{FF2B5EF4-FFF2-40B4-BE49-F238E27FC236}">
                <a16:creationId xmlns:a16="http://schemas.microsoft.com/office/drawing/2014/main" id="{5AAC6C0D-1B37-5E43-A547-3012CE336588}"/>
              </a:ext>
            </a:extLst>
          </p:cNvPr>
          <p:cNvPicPr>
            <a:picLocks noChangeAspect="1"/>
          </p:cNvPicPr>
          <p:nvPr/>
        </p:nvPicPr>
        <p:blipFill>
          <a:blip r:embed="rId3"/>
          <a:stretch>
            <a:fillRect/>
          </a:stretch>
        </p:blipFill>
        <p:spPr>
          <a:xfrm>
            <a:off x="5817298" y="4635445"/>
            <a:ext cx="3473068" cy="1899334"/>
          </a:xfrm>
          <a:prstGeom prst="rect">
            <a:avLst/>
          </a:prstGeom>
        </p:spPr>
      </p:pic>
      <p:sp>
        <p:nvSpPr>
          <p:cNvPr id="6" name="テキスト ボックス 5">
            <a:extLst>
              <a:ext uri="{FF2B5EF4-FFF2-40B4-BE49-F238E27FC236}">
                <a16:creationId xmlns:a16="http://schemas.microsoft.com/office/drawing/2014/main" id="{84B07B6B-7F08-0B43-A838-6659823ACC9F}"/>
              </a:ext>
            </a:extLst>
          </p:cNvPr>
          <p:cNvSpPr txBox="1"/>
          <p:nvPr/>
        </p:nvSpPr>
        <p:spPr>
          <a:xfrm>
            <a:off x="150312" y="162838"/>
            <a:ext cx="3432132" cy="307777"/>
          </a:xfrm>
          <a:prstGeom prst="rect">
            <a:avLst/>
          </a:prstGeom>
          <a:noFill/>
        </p:spPr>
        <p:txBody>
          <a:bodyPr wrap="square" rtlCol="0">
            <a:spAutoFit/>
          </a:bodyPr>
          <a:lstStyle/>
          <a:p>
            <a:r>
              <a:rPr kumimoji="1" lang="en-US" altLang="ja-JP" sz="1400" b="1" dirty="0"/>
              <a:t>STEP</a:t>
            </a:r>
            <a:r>
              <a:rPr kumimoji="1" lang="ja-JP" altLang="en-US" sz="1400" b="1"/>
              <a:t>２−３業態コンセプト８ステップ</a:t>
            </a:r>
          </a:p>
        </p:txBody>
      </p:sp>
      <p:sp>
        <p:nvSpPr>
          <p:cNvPr id="3" name="テキスト ボックス 2">
            <a:extLst>
              <a:ext uri="{FF2B5EF4-FFF2-40B4-BE49-F238E27FC236}">
                <a16:creationId xmlns:a16="http://schemas.microsoft.com/office/drawing/2014/main" id="{6BD5C75D-63CB-0647-8A25-2801CE191943}"/>
              </a:ext>
            </a:extLst>
          </p:cNvPr>
          <p:cNvSpPr txBox="1"/>
          <p:nvPr/>
        </p:nvSpPr>
        <p:spPr>
          <a:xfrm>
            <a:off x="343431" y="694136"/>
            <a:ext cx="4622104" cy="523220"/>
          </a:xfrm>
          <a:prstGeom prst="rect">
            <a:avLst/>
          </a:prstGeom>
          <a:noFill/>
        </p:spPr>
        <p:txBody>
          <a:bodyPr wrap="square" rtlCol="0">
            <a:spAutoFit/>
          </a:bodyPr>
          <a:lstStyle/>
          <a:p>
            <a:r>
              <a:rPr kumimoji="1" lang="ja-JP" altLang="en-US" sz="2800" b="1"/>
              <a:t>４、店舗コンセプトの事例</a:t>
            </a:r>
          </a:p>
        </p:txBody>
      </p:sp>
      <p:sp>
        <p:nvSpPr>
          <p:cNvPr id="8" name="テキスト ボックス 7">
            <a:extLst>
              <a:ext uri="{FF2B5EF4-FFF2-40B4-BE49-F238E27FC236}">
                <a16:creationId xmlns:a16="http://schemas.microsoft.com/office/drawing/2014/main" id="{8F925DF5-D5E4-334E-9540-FB4C8BE51CBF}"/>
              </a:ext>
            </a:extLst>
          </p:cNvPr>
          <p:cNvSpPr txBox="1"/>
          <p:nvPr/>
        </p:nvSpPr>
        <p:spPr>
          <a:xfrm>
            <a:off x="343431" y="1506081"/>
            <a:ext cx="8517699" cy="4247317"/>
          </a:xfrm>
          <a:prstGeom prst="rect">
            <a:avLst/>
          </a:prstGeom>
          <a:noFill/>
          <a:ln>
            <a:solidFill>
              <a:srgbClr val="C00000"/>
            </a:solidFill>
          </a:ln>
        </p:spPr>
        <p:txBody>
          <a:bodyPr wrap="square" rtlCol="0">
            <a:spAutoFit/>
          </a:bodyPr>
          <a:lstStyle/>
          <a:p>
            <a:r>
              <a:rPr kumimoji="1" lang="ja-JP" altLang="en-US"/>
              <a:t>（テーマ）：カウンター中心でお客様との距離感が近いライブ感を演出する</a:t>
            </a:r>
            <a:endParaRPr kumimoji="1" lang="en-US" altLang="ja-JP" dirty="0"/>
          </a:p>
          <a:p>
            <a:r>
              <a:rPr lang="ja-JP" altLang="en-US"/>
              <a:t>・カウンター中心でテーブルは、少なく</a:t>
            </a:r>
            <a:endParaRPr lang="en-US" altLang="ja-JP" dirty="0"/>
          </a:p>
          <a:p>
            <a:r>
              <a:rPr kumimoji="1" lang="ja-JP" altLang="en-US"/>
              <a:t>・ハイカウンター、チェアーで回転率を考慮する</a:t>
            </a:r>
            <a:endParaRPr kumimoji="1" lang="en-US" altLang="ja-JP" dirty="0"/>
          </a:p>
          <a:p>
            <a:r>
              <a:rPr lang="ja-JP" altLang="en-US"/>
              <a:t>・赤黒のシックなイメージ</a:t>
            </a:r>
            <a:endParaRPr lang="en-US" altLang="ja-JP" dirty="0"/>
          </a:p>
          <a:p>
            <a:r>
              <a:rPr kumimoji="1" lang="ja-JP" altLang="en-US"/>
              <a:t>・カウンター及び店外から餃子焼場が見えるライブ感</a:t>
            </a:r>
            <a:endParaRPr kumimoji="1" lang="en-US" altLang="ja-JP" dirty="0"/>
          </a:p>
          <a:p>
            <a:r>
              <a:rPr lang="ja-JP" altLang="en-US"/>
              <a:t>・店舗間口３</a:t>
            </a:r>
            <a:r>
              <a:rPr lang="en-US" altLang="ja-JP" dirty="0"/>
              <a:t>.</a:t>
            </a:r>
            <a:r>
              <a:rPr lang="ja-JP" altLang="en-US"/>
              <a:t>６</a:t>
            </a:r>
            <a:r>
              <a:rPr lang="en-US" altLang="ja-JP" dirty="0"/>
              <a:t>m</a:t>
            </a:r>
            <a:r>
              <a:rPr lang="ja-JP" altLang="en-US"/>
              <a:t>以上を理想とする（最低２</a:t>
            </a:r>
            <a:r>
              <a:rPr lang="en-US" altLang="ja-JP" dirty="0"/>
              <a:t>.</a:t>
            </a:r>
            <a:r>
              <a:rPr lang="ja-JP" altLang="en-US"/>
              <a:t>９</a:t>
            </a:r>
            <a:r>
              <a:rPr lang="en-US" altLang="ja-JP" dirty="0"/>
              <a:t>m</a:t>
            </a:r>
            <a:r>
              <a:rPr lang="ja-JP" altLang="en-US"/>
              <a:t>）</a:t>
            </a:r>
            <a:endParaRPr lang="en-US" altLang="ja-JP" dirty="0"/>
          </a:p>
          <a:p>
            <a:endParaRPr lang="en-US" altLang="ja-JP" dirty="0"/>
          </a:p>
          <a:p>
            <a:r>
              <a:rPr kumimoji="1" lang="ja-JP" altLang="en-US"/>
              <a:t>（営業時間）</a:t>
            </a:r>
            <a:r>
              <a:rPr kumimoji="1" lang="en-US" altLang="ja-JP" dirty="0"/>
              <a:t>16</a:t>
            </a:r>
            <a:r>
              <a:rPr kumimoji="1" lang="ja-JP" altLang="en-US"/>
              <a:t>時</a:t>
            </a:r>
            <a:r>
              <a:rPr kumimoji="1" lang="en-US" altLang="ja-JP" dirty="0"/>
              <a:t>〜24</a:t>
            </a:r>
            <a:r>
              <a:rPr kumimoji="1" lang="ja-JP" altLang="en-US"/>
              <a:t>時</a:t>
            </a:r>
            <a:endParaRPr kumimoji="1" lang="en-US" altLang="ja-JP" dirty="0"/>
          </a:p>
          <a:p>
            <a:r>
              <a:rPr lang="ja-JP" altLang="en-US"/>
              <a:t>（営業日）　年中無休</a:t>
            </a:r>
            <a:endParaRPr lang="en-US" altLang="ja-JP" dirty="0"/>
          </a:p>
          <a:p>
            <a:r>
              <a:rPr kumimoji="1" lang="ja-JP" altLang="en-US"/>
              <a:t>（基本店舗規模）坪数：</a:t>
            </a:r>
            <a:r>
              <a:rPr kumimoji="1" lang="en-US" altLang="ja-JP" dirty="0"/>
              <a:t>5〜15</a:t>
            </a:r>
            <a:r>
              <a:rPr kumimoji="1" lang="ja-JP" altLang="en-US"/>
              <a:t>、席数：</a:t>
            </a:r>
            <a:r>
              <a:rPr kumimoji="1" lang="en-US" altLang="ja-JP" dirty="0"/>
              <a:t>13〜30</a:t>
            </a:r>
            <a:r>
              <a:rPr kumimoji="1" lang="ja-JP" altLang="en-US"/>
              <a:t>以下、賃料：坪</a:t>
            </a:r>
            <a:r>
              <a:rPr kumimoji="1" lang="en-US" altLang="ja-JP" dirty="0"/>
              <a:t>4</a:t>
            </a:r>
            <a:r>
              <a:rPr kumimoji="1" lang="ja-JP" altLang="en-US"/>
              <a:t>万まで</a:t>
            </a:r>
            <a:endParaRPr kumimoji="1" lang="en-US" altLang="ja-JP" dirty="0"/>
          </a:p>
          <a:p>
            <a:r>
              <a:rPr lang="ja-JP" altLang="en-US"/>
              <a:t>（想定立地条件）特急、急行停車駅前立地が大前提</a:t>
            </a:r>
            <a:endParaRPr lang="en-US" altLang="ja-JP" dirty="0"/>
          </a:p>
          <a:p>
            <a:r>
              <a:rPr kumimoji="1" lang="ja-JP" altLang="en-US"/>
              <a:t>　　　　　　　　会社最寄り駅から会社へ向かう導線</a:t>
            </a:r>
            <a:r>
              <a:rPr kumimoji="1" lang="en-US" altLang="ja-JP" dirty="0"/>
              <a:t>1</a:t>
            </a:r>
            <a:r>
              <a:rPr kumimoji="1" lang="ja-JP" altLang="en-US"/>
              <a:t>階路面案件</a:t>
            </a:r>
            <a:endParaRPr kumimoji="1" lang="en-US" altLang="ja-JP" dirty="0"/>
          </a:p>
          <a:p>
            <a:r>
              <a:rPr lang="ja-JP" altLang="en-US"/>
              <a:t>　　　　　　　　自宅最寄り駅前１、</a:t>
            </a:r>
            <a:r>
              <a:rPr lang="en-US" altLang="ja-JP" dirty="0"/>
              <a:t>2</a:t>
            </a:r>
            <a:r>
              <a:rPr lang="ja-JP" altLang="en-US"/>
              <a:t>分圏内１階路面店</a:t>
            </a:r>
            <a:endParaRPr lang="en-US" altLang="ja-JP" dirty="0"/>
          </a:p>
          <a:p>
            <a:r>
              <a:rPr kumimoji="1" lang="ja-JP" altLang="en-US"/>
              <a:t>（投資金額等）</a:t>
            </a:r>
            <a:r>
              <a:rPr kumimoji="1" lang="en-US" altLang="ja-JP" dirty="0"/>
              <a:t>TOTAL</a:t>
            </a:r>
            <a:r>
              <a:rPr kumimoji="1" lang="ja-JP" altLang="en-US"/>
              <a:t>（保証金込）</a:t>
            </a:r>
            <a:r>
              <a:rPr lang="en-US" altLang="ja-JP" dirty="0"/>
              <a:t>2,000</a:t>
            </a:r>
            <a:r>
              <a:rPr lang="ja-JP" altLang="en-US"/>
              <a:t>万円以内</a:t>
            </a:r>
            <a:endParaRPr lang="en-US" altLang="ja-JP" dirty="0"/>
          </a:p>
          <a:p>
            <a:r>
              <a:rPr kumimoji="1" lang="ja-JP" altLang="en-US"/>
              <a:t>　　　　　　　投資回収</a:t>
            </a:r>
            <a:r>
              <a:rPr kumimoji="1" lang="en-US" altLang="ja-JP" dirty="0"/>
              <a:t>3</a:t>
            </a:r>
            <a:r>
              <a:rPr kumimoji="1" lang="ja-JP" altLang="en-US"/>
              <a:t>年以内　</a:t>
            </a:r>
            <a:r>
              <a:rPr kumimoji="1" lang="en-US" altLang="ja-JP" dirty="0"/>
              <a:t>ROI</a:t>
            </a:r>
            <a:r>
              <a:rPr lang="ja-JP" altLang="en-US"/>
              <a:t>：</a:t>
            </a:r>
            <a:r>
              <a:rPr lang="en-US" altLang="ja-JP" dirty="0"/>
              <a:t>33</a:t>
            </a:r>
            <a:r>
              <a:rPr lang="ja-JP" altLang="en-US"/>
              <a:t>％</a:t>
            </a:r>
            <a:endParaRPr kumimoji="1" lang="ja-JP" altLang="en-US"/>
          </a:p>
        </p:txBody>
      </p:sp>
    </p:spTree>
    <p:extLst>
      <p:ext uri="{BB962C8B-B14F-4D97-AF65-F5344CB8AC3E}">
        <p14:creationId xmlns:p14="http://schemas.microsoft.com/office/powerpoint/2010/main" val="1333983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AF986FA-2064-CD40-BA46-ECC5D0B4F7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8626" y="0"/>
            <a:ext cx="2646596" cy="742804"/>
          </a:xfrm>
          <a:prstGeom prst="rect">
            <a:avLst/>
          </a:prstGeom>
        </p:spPr>
      </p:pic>
      <p:sp>
        <p:nvSpPr>
          <p:cNvPr id="10" name="正方形/長方形 9">
            <a:extLst>
              <a:ext uri="{FF2B5EF4-FFF2-40B4-BE49-F238E27FC236}">
                <a16:creationId xmlns:a16="http://schemas.microsoft.com/office/drawing/2014/main" id="{9D7AB86E-B8C2-5048-8C7C-BB120D35B133}"/>
              </a:ext>
            </a:extLst>
          </p:cNvPr>
          <p:cNvSpPr/>
          <p:nvPr/>
        </p:nvSpPr>
        <p:spPr>
          <a:xfrm>
            <a:off x="0" y="6639102"/>
            <a:ext cx="9144000" cy="218897"/>
          </a:xfrm>
          <a:prstGeom prst="rect">
            <a:avLst/>
          </a:prstGeom>
          <a:solidFill>
            <a:srgbClr val="BF0C11"/>
          </a:solidFill>
        </p:spPr>
        <p:style>
          <a:lnRef idx="0">
            <a:schemeClr val="accent2"/>
          </a:lnRef>
          <a:fillRef idx="3">
            <a:schemeClr val="accent2"/>
          </a:fillRef>
          <a:effectRef idx="3">
            <a:schemeClr val="accent2"/>
          </a:effectRef>
          <a:fontRef idx="minor">
            <a:schemeClr val="lt1"/>
          </a:fontRef>
        </p:style>
        <p:txBody>
          <a:bodyPr rtlCol="0" anchor="ctr"/>
          <a:lstStyle/>
          <a:p>
            <a:r>
              <a:rPr lang="en-US" altLang="ja-JP" sz="1000" dirty="0">
                <a:solidFill>
                  <a:schemeClr val="bg1"/>
                </a:solidFill>
              </a:rPr>
              <a:t>Copyright(C) </a:t>
            </a:r>
            <a:r>
              <a:rPr lang="ja-JP" altLang="en-US" sz="1000">
                <a:solidFill>
                  <a:schemeClr val="bg1"/>
                </a:solidFill>
              </a:rPr>
              <a:t>株式会社エフワンコンサルティング </a:t>
            </a:r>
            <a:r>
              <a:rPr lang="en-US" altLang="ja-JP" sz="1000" dirty="0">
                <a:solidFill>
                  <a:schemeClr val="bg1"/>
                </a:solidFill>
              </a:rPr>
              <a:t>All rights reserved.</a:t>
            </a:r>
            <a:r>
              <a:rPr lang="en-US" altLang="ja-JP" sz="1000" dirty="0">
                <a:solidFill>
                  <a:schemeClr val="bg1">
                    <a:lumMod val="50000"/>
                  </a:schemeClr>
                </a:solidFill>
              </a:rPr>
              <a:t> </a:t>
            </a:r>
            <a:endParaRPr lang="ja-JP" altLang="en-US" sz="1000" dirty="0">
              <a:solidFill>
                <a:schemeClr val="bg1">
                  <a:lumMod val="50000"/>
                </a:schemeClr>
              </a:solidFill>
            </a:endParaRPr>
          </a:p>
        </p:txBody>
      </p:sp>
      <p:sp>
        <p:nvSpPr>
          <p:cNvPr id="2" name="正方形/長方形 1">
            <a:extLst>
              <a:ext uri="{FF2B5EF4-FFF2-40B4-BE49-F238E27FC236}">
                <a16:creationId xmlns:a16="http://schemas.microsoft.com/office/drawing/2014/main" id="{C4DAA4EB-649E-FB4C-B520-D98435688AF3}"/>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pic>
        <p:nvPicPr>
          <p:cNvPr id="5" name="図 4">
            <a:extLst>
              <a:ext uri="{FF2B5EF4-FFF2-40B4-BE49-F238E27FC236}">
                <a16:creationId xmlns:a16="http://schemas.microsoft.com/office/drawing/2014/main" id="{F90AFE79-6A12-CD40-A886-E1B10A647C31}"/>
              </a:ext>
            </a:extLst>
          </p:cNvPr>
          <p:cNvPicPr>
            <a:picLocks noChangeAspect="1"/>
          </p:cNvPicPr>
          <p:nvPr/>
        </p:nvPicPr>
        <p:blipFill>
          <a:blip r:embed="rId3"/>
          <a:stretch>
            <a:fillRect/>
          </a:stretch>
        </p:blipFill>
        <p:spPr>
          <a:xfrm>
            <a:off x="5579304" y="4109353"/>
            <a:ext cx="3473068" cy="1899334"/>
          </a:xfrm>
          <a:prstGeom prst="rect">
            <a:avLst/>
          </a:prstGeom>
        </p:spPr>
      </p:pic>
      <p:sp>
        <p:nvSpPr>
          <p:cNvPr id="6" name="テキスト ボックス 5">
            <a:extLst>
              <a:ext uri="{FF2B5EF4-FFF2-40B4-BE49-F238E27FC236}">
                <a16:creationId xmlns:a16="http://schemas.microsoft.com/office/drawing/2014/main" id="{3DBA5143-928C-0946-8AB8-E263847BE476}"/>
              </a:ext>
            </a:extLst>
          </p:cNvPr>
          <p:cNvSpPr txBox="1"/>
          <p:nvPr/>
        </p:nvSpPr>
        <p:spPr>
          <a:xfrm>
            <a:off x="150312" y="125260"/>
            <a:ext cx="3432132" cy="307777"/>
          </a:xfrm>
          <a:prstGeom prst="rect">
            <a:avLst/>
          </a:prstGeom>
          <a:noFill/>
        </p:spPr>
        <p:txBody>
          <a:bodyPr wrap="square" rtlCol="0">
            <a:spAutoFit/>
          </a:bodyPr>
          <a:lstStyle/>
          <a:p>
            <a:r>
              <a:rPr kumimoji="1" lang="en-US" altLang="ja-JP" sz="1400" b="1" dirty="0"/>
              <a:t>STEP</a:t>
            </a:r>
            <a:r>
              <a:rPr kumimoji="1" lang="ja-JP" altLang="en-US" sz="1400" b="1"/>
              <a:t>２−３業態コンセプト８ステップ</a:t>
            </a:r>
          </a:p>
        </p:txBody>
      </p:sp>
      <p:sp>
        <p:nvSpPr>
          <p:cNvPr id="7" name="テキスト ボックス 6">
            <a:extLst>
              <a:ext uri="{FF2B5EF4-FFF2-40B4-BE49-F238E27FC236}">
                <a16:creationId xmlns:a16="http://schemas.microsoft.com/office/drawing/2014/main" id="{3BCF38EC-9C48-1443-B23C-44C8233E765E}"/>
              </a:ext>
            </a:extLst>
          </p:cNvPr>
          <p:cNvSpPr txBox="1"/>
          <p:nvPr/>
        </p:nvSpPr>
        <p:spPr>
          <a:xfrm>
            <a:off x="250521" y="588723"/>
            <a:ext cx="1640909"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nchor="ctr">
            <a:spAutoFit/>
          </a:bodyPr>
          <a:lstStyle/>
          <a:p>
            <a:pPr algn="ctr"/>
            <a:r>
              <a:rPr kumimoji="1" lang="en-US" altLang="ja-JP" sz="2400" b="1" dirty="0"/>
              <a:t>WORK</a:t>
            </a:r>
            <a:endParaRPr kumimoji="1" lang="ja-JP" altLang="en-US" sz="2400" b="1"/>
          </a:p>
        </p:txBody>
      </p:sp>
      <p:sp>
        <p:nvSpPr>
          <p:cNvPr id="8" name="正方形/長方形 7">
            <a:extLst>
              <a:ext uri="{FF2B5EF4-FFF2-40B4-BE49-F238E27FC236}">
                <a16:creationId xmlns:a16="http://schemas.microsoft.com/office/drawing/2014/main" id="{7C7D24FD-7578-2F4F-AFE9-CE094AFD1A1E}"/>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sp>
        <p:nvSpPr>
          <p:cNvPr id="9" name="正方形/長方形 8">
            <a:extLst>
              <a:ext uri="{FF2B5EF4-FFF2-40B4-BE49-F238E27FC236}">
                <a16:creationId xmlns:a16="http://schemas.microsoft.com/office/drawing/2014/main" id="{D496C49E-0071-CC40-BAF8-B7268A306AE4}"/>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sp>
        <p:nvSpPr>
          <p:cNvPr id="11" name="正方形/長方形 10">
            <a:extLst>
              <a:ext uri="{FF2B5EF4-FFF2-40B4-BE49-F238E27FC236}">
                <a16:creationId xmlns:a16="http://schemas.microsoft.com/office/drawing/2014/main" id="{8B9B4818-5A29-6349-ADAD-EFEBA175414D}"/>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sp>
        <p:nvSpPr>
          <p:cNvPr id="12" name="テキスト ボックス 11">
            <a:extLst>
              <a:ext uri="{FF2B5EF4-FFF2-40B4-BE49-F238E27FC236}">
                <a16:creationId xmlns:a16="http://schemas.microsoft.com/office/drawing/2014/main" id="{E87E2D91-6773-194B-8B6F-D4921FB1BA48}"/>
              </a:ext>
            </a:extLst>
          </p:cNvPr>
          <p:cNvSpPr txBox="1"/>
          <p:nvPr/>
        </p:nvSpPr>
        <p:spPr>
          <a:xfrm>
            <a:off x="576197" y="1415441"/>
            <a:ext cx="5649239" cy="523220"/>
          </a:xfrm>
          <a:prstGeom prst="rect">
            <a:avLst/>
          </a:prstGeom>
          <a:noFill/>
        </p:spPr>
        <p:txBody>
          <a:bodyPr wrap="square" rtlCol="0">
            <a:spAutoFit/>
          </a:bodyPr>
          <a:lstStyle/>
          <a:p>
            <a:r>
              <a:rPr lang="ja-JP" altLang="en-US" sz="2800" b="1"/>
              <a:t>５</a:t>
            </a:r>
            <a:r>
              <a:rPr kumimoji="1" lang="ja-JP" altLang="en-US" sz="2800" b="1"/>
              <a:t>、サービス（接客）コンセプト</a:t>
            </a:r>
          </a:p>
        </p:txBody>
      </p:sp>
      <p:sp>
        <p:nvSpPr>
          <p:cNvPr id="13" name="テキスト ボックス 12">
            <a:extLst>
              <a:ext uri="{FF2B5EF4-FFF2-40B4-BE49-F238E27FC236}">
                <a16:creationId xmlns:a16="http://schemas.microsoft.com/office/drawing/2014/main" id="{28639B1D-C0E4-0F49-BAD2-3F5CDB66D331}"/>
              </a:ext>
            </a:extLst>
          </p:cNvPr>
          <p:cNvSpPr txBox="1"/>
          <p:nvPr/>
        </p:nvSpPr>
        <p:spPr>
          <a:xfrm>
            <a:off x="726510" y="2192055"/>
            <a:ext cx="7678454" cy="2585323"/>
          </a:xfrm>
          <a:prstGeom prst="rect">
            <a:avLst/>
          </a:prstGeom>
          <a:noFill/>
          <a:ln>
            <a:solidFill>
              <a:srgbClr val="C00000"/>
            </a:solidFill>
          </a:ln>
        </p:spPr>
        <p:txBody>
          <a:bodyPr wrap="square" rtlCol="0">
            <a:spAutoFit/>
          </a:bodyPr>
          <a:lstStyle/>
          <a:p>
            <a:r>
              <a:rPr lang="ja-JP" altLang="en-US"/>
              <a:t>・全体テーマの設定（お客様に伝える価値は何か？）</a:t>
            </a:r>
            <a:endParaRPr lang="en-US" altLang="ja-JP" dirty="0"/>
          </a:p>
          <a:p>
            <a:endParaRPr kumimoji="1" lang="en-US" altLang="ja-JP" dirty="0"/>
          </a:p>
          <a:p>
            <a:r>
              <a:rPr lang="ja-JP" altLang="en-US"/>
              <a:t>・テーマに沿った詳細ポイント</a:t>
            </a:r>
            <a:endParaRPr lang="en-US" altLang="ja-JP" dirty="0"/>
          </a:p>
          <a:p>
            <a:endParaRPr lang="en-US" altLang="ja-JP" dirty="0"/>
          </a:p>
          <a:p>
            <a:r>
              <a:rPr lang="ja-JP" altLang="en-US"/>
              <a:t>・リピーター獲得具体策</a:t>
            </a:r>
            <a:endParaRPr lang="en-US" altLang="ja-JP" dirty="0"/>
          </a:p>
          <a:p>
            <a:endParaRPr kumimoji="1" lang="en-US" altLang="ja-JP" dirty="0"/>
          </a:p>
          <a:p>
            <a:r>
              <a:rPr lang="ja-JP" altLang="en-US"/>
              <a:t>・基本人員構成</a:t>
            </a:r>
            <a:endParaRPr lang="en-US" altLang="ja-JP" dirty="0"/>
          </a:p>
          <a:p>
            <a:endParaRPr kumimoji="1" lang="en-US" altLang="ja-JP" dirty="0"/>
          </a:p>
          <a:p>
            <a:r>
              <a:rPr kumimoji="1" lang="ja-JP" altLang="en-US"/>
              <a:t>・使用する機器、ツール関係</a:t>
            </a:r>
            <a:endParaRPr kumimoji="1" lang="en-US" altLang="ja-JP" dirty="0"/>
          </a:p>
        </p:txBody>
      </p:sp>
      <p:sp>
        <p:nvSpPr>
          <p:cNvPr id="14" name="テキスト ボックス 13">
            <a:extLst>
              <a:ext uri="{FF2B5EF4-FFF2-40B4-BE49-F238E27FC236}">
                <a16:creationId xmlns:a16="http://schemas.microsoft.com/office/drawing/2014/main" id="{5AE34EEE-8A1F-1846-82D3-3EC0B9077FE6}"/>
              </a:ext>
            </a:extLst>
          </p:cNvPr>
          <p:cNvSpPr txBox="1"/>
          <p:nvPr/>
        </p:nvSpPr>
        <p:spPr>
          <a:xfrm>
            <a:off x="726510" y="5028022"/>
            <a:ext cx="5348613" cy="923330"/>
          </a:xfrm>
          <a:prstGeom prst="rect">
            <a:avLst/>
          </a:prstGeom>
          <a:noFill/>
        </p:spPr>
        <p:txBody>
          <a:bodyPr wrap="square" rtlCol="0">
            <a:spAutoFit/>
          </a:bodyPr>
          <a:lstStyle/>
          <a:p>
            <a:r>
              <a:rPr kumimoji="1" lang="ja-JP" altLang="en-US" b="1"/>
              <a:t>＊上記の視点で</a:t>
            </a:r>
            <a:endParaRPr kumimoji="1" lang="en-US" altLang="ja-JP" b="1" dirty="0"/>
          </a:p>
          <a:p>
            <a:endParaRPr lang="en-US" altLang="ja-JP" b="1" dirty="0"/>
          </a:p>
          <a:p>
            <a:r>
              <a:rPr lang="ja-JP" altLang="en-US" b="1"/>
              <a:t>　</a:t>
            </a:r>
            <a:r>
              <a:rPr lang="en-US" altLang="ja-JP" b="1" dirty="0"/>
              <a:t>3〜</a:t>
            </a:r>
            <a:r>
              <a:rPr lang="ja-JP" altLang="en-US" b="1"/>
              <a:t>５点の箇条書き等でまとめる</a:t>
            </a:r>
            <a:endParaRPr kumimoji="1" lang="ja-JP" altLang="en-US" b="1"/>
          </a:p>
        </p:txBody>
      </p:sp>
    </p:spTree>
    <p:extLst>
      <p:ext uri="{BB962C8B-B14F-4D97-AF65-F5344CB8AC3E}">
        <p14:creationId xmlns:p14="http://schemas.microsoft.com/office/powerpoint/2010/main" val="25289719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AF986FA-2064-CD40-BA46-ECC5D0B4F7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8626" y="0"/>
            <a:ext cx="2646596" cy="742804"/>
          </a:xfrm>
          <a:prstGeom prst="rect">
            <a:avLst/>
          </a:prstGeom>
        </p:spPr>
      </p:pic>
      <p:sp>
        <p:nvSpPr>
          <p:cNvPr id="10" name="正方形/長方形 9">
            <a:extLst>
              <a:ext uri="{FF2B5EF4-FFF2-40B4-BE49-F238E27FC236}">
                <a16:creationId xmlns:a16="http://schemas.microsoft.com/office/drawing/2014/main" id="{9D7AB86E-B8C2-5048-8C7C-BB120D35B133}"/>
              </a:ext>
            </a:extLst>
          </p:cNvPr>
          <p:cNvSpPr/>
          <p:nvPr/>
        </p:nvSpPr>
        <p:spPr>
          <a:xfrm>
            <a:off x="0" y="6639102"/>
            <a:ext cx="9144000" cy="218897"/>
          </a:xfrm>
          <a:prstGeom prst="rect">
            <a:avLst/>
          </a:prstGeom>
          <a:solidFill>
            <a:srgbClr val="BF0C11"/>
          </a:solidFill>
        </p:spPr>
        <p:style>
          <a:lnRef idx="0">
            <a:schemeClr val="accent2"/>
          </a:lnRef>
          <a:fillRef idx="3">
            <a:schemeClr val="accent2"/>
          </a:fillRef>
          <a:effectRef idx="3">
            <a:schemeClr val="accent2"/>
          </a:effectRef>
          <a:fontRef idx="minor">
            <a:schemeClr val="lt1"/>
          </a:fontRef>
        </p:style>
        <p:txBody>
          <a:bodyPr rtlCol="0" anchor="ctr"/>
          <a:lstStyle/>
          <a:p>
            <a:r>
              <a:rPr lang="en-US" altLang="ja-JP" sz="1000" dirty="0">
                <a:solidFill>
                  <a:schemeClr val="bg1"/>
                </a:solidFill>
              </a:rPr>
              <a:t>Copyright(C) </a:t>
            </a:r>
            <a:r>
              <a:rPr lang="ja-JP" altLang="en-US" sz="1000">
                <a:solidFill>
                  <a:schemeClr val="bg1"/>
                </a:solidFill>
              </a:rPr>
              <a:t>株式会社エフワンコンサルティング </a:t>
            </a:r>
            <a:r>
              <a:rPr lang="en-US" altLang="ja-JP" sz="1000" dirty="0">
                <a:solidFill>
                  <a:schemeClr val="bg1"/>
                </a:solidFill>
              </a:rPr>
              <a:t>All rights reserved.</a:t>
            </a:r>
            <a:r>
              <a:rPr lang="en-US" altLang="ja-JP" sz="1000" dirty="0">
                <a:solidFill>
                  <a:schemeClr val="bg1">
                    <a:lumMod val="50000"/>
                  </a:schemeClr>
                </a:solidFill>
              </a:rPr>
              <a:t> </a:t>
            </a:r>
            <a:endParaRPr lang="ja-JP" altLang="en-US" sz="1000" dirty="0">
              <a:solidFill>
                <a:schemeClr val="bg1">
                  <a:lumMod val="50000"/>
                </a:schemeClr>
              </a:solidFill>
            </a:endParaRPr>
          </a:p>
        </p:txBody>
      </p:sp>
      <p:sp>
        <p:nvSpPr>
          <p:cNvPr id="2" name="正方形/長方形 1">
            <a:extLst>
              <a:ext uri="{FF2B5EF4-FFF2-40B4-BE49-F238E27FC236}">
                <a16:creationId xmlns:a16="http://schemas.microsoft.com/office/drawing/2014/main" id="{C4DAA4EB-649E-FB4C-B520-D98435688AF3}"/>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pic>
        <p:nvPicPr>
          <p:cNvPr id="5" name="図 4">
            <a:extLst>
              <a:ext uri="{FF2B5EF4-FFF2-40B4-BE49-F238E27FC236}">
                <a16:creationId xmlns:a16="http://schemas.microsoft.com/office/drawing/2014/main" id="{F90AFE79-6A12-CD40-A886-E1B10A647C31}"/>
              </a:ext>
            </a:extLst>
          </p:cNvPr>
          <p:cNvPicPr>
            <a:picLocks noChangeAspect="1"/>
          </p:cNvPicPr>
          <p:nvPr/>
        </p:nvPicPr>
        <p:blipFill>
          <a:blip r:embed="rId3"/>
          <a:stretch>
            <a:fillRect/>
          </a:stretch>
        </p:blipFill>
        <p:spPr>
          <a:xfrm>
            <a:off x="7755466" y="5299441"/>
            <a:ext cx="1296905" cy="709245"/>
          </a:xfrm>
          <a:prstGeom prst="rect">
            <a:avLst/>
          </a:prstGeom>
        </p:spPr>
      </p:pic>
      <p:sp>
        <p:nvSpPr>
          <p:cNvPr id="6" name="テキスト ボックス 5">
            <a:extLst>
              <a:ext uri="{FF2B5EF4-FFF2-40B4-BE49-F238E27FC236}">
                <a16:creationId xmlns:a16="http://schemas.microsoft.com/office/drawing/2014/main" id="{3DBA5143-928C-0946-8AB8-E263847BE476}"/>
              </a:ext>
            </a:extLst>
          </p:cNvPr>
          <p:cNvSpPr txBox="1"/>
          <p:nvPr/>
        </p:nvSpPr>
        <p:spPr>
          <a:xfrm>
            <a:off x="150312" y="125260"/>
            <a:ext cx="3432132" cy="307777"/>
          </a:xfrm>
          <a:prstGeom prst="rect">
            <a:avLst/>
          </a:prstGeom>
          <a:noFill/>
        </p:spPr>
        <p:txBody>
          <a:bodyPr wrap="square" rtlCol="0">
            <a:spAutoFit/>
          </a:bodyPr>
          <a:lstStyle/>
          <a:p>
            <a:r>
              <a:rPr kumimoji="1" lang="en-US" altLang="ja-JP" sz="1400" b="1" dirty="0"/>
              <a:t>STEP</a:t>
            </a:r>
            <a:r>
              <a:rPr kumimoji="1" lang="ja-JP" altLang="en-US" sz="1400" b="1"/>
              <a:t>２−３業態コンセプト８ステップ</a:t>
            </a:r>
          </a:p>
        </p:txBody>
      </p:sp>
      <p:sp>
        <p:nvSpPr>
          <p:cNvPr id="7" name="テキスト ボックス 6">
            <a:extLst>
              <a:ext uri="{FF2B5EF4-FFF2-40B4-BE49-F238E27FC236}">
                <a16:creationId xmlns:a16="http://schemas.microsoft.com/office/drawing/2014/main" id="{3BCF38EC-9C48-1443-B23C-44C8233E765E}"/>
              </a:ext>
            </a:extLst>
          </p:cNvPr>
          <p:cNvSpPr txBox="1"/>
          <p:nvPr/>
        </p:nvSpPr>
        <p:spPr>
          <a:xfrm>
            <a:off x="250521" y="436326"/>
            <a:ext cx="1640909"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nchor="ctr">
            <a:spAutoFit/>
          </a:bodyPr>
          <a:lstStyle/>
          <a:p>
            <a:pPr algn="ctr"/>
            <a:r>
              <a:rPr kumimoji="1" lang="en-US" altLang="ja-JP" sz="2400" b="1" dirty="0"/>
              <a:t>WORK</a:t>
            </a:r>
            <a:endParaRPr kumimoji="1" lang="ja-JP" altLang="en-US" sz="2400" b="1"/>
          </a:p>
        </p:txBody>
      </p:sp>
      <p:sp>
        <p:nvSpPr>
          <p:cNvPr id="8" name="正方形/長方形 7">
            <a:extLst>
              <a:ext uri="{FF2B5EF4-FFF2-40B4-BE49-F238E27FC236}">
                <a16:creationId xmlns:a16="http://schemas.microsoft.com/office/drawing/2014/main" id="{7C7D24FD-7578-2F4F-AFE9-CE094AFD1A1E}"/>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sp>
        <p:nvSpPr>
          <p:cNvPr id="9" name="正方形/長方形 8">
            <a:extLst>
              <a:ext uri="{FF2B5EF4-FFF2-40B4-BE49-F238E27FC236}">
                <a16:creationId xmlns:a16="http://schemas.microsoft.com/office/drawing/2014/main" id="{D496C49E-0071-CC40-BAF8-B7268A306AE4}"/>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sp>
        <p:nvSpPr>
          <p:cNvPr id="11" name="正方形/長方形 10">
            <a:extLst>
              <a:ext uri="{FF2B5EF4-FFF2-40B4-BE49-F238E27FC236}">
                <a16:creationId xmlns:a16="http://schemas.microsoft.com/office/drawing/2014/main" id="{8B9B4818-5A29-6349-ADAD-EFEBA175414D}"/>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sp>
        <p:nvSpPr>
          <p:cNvPr id="12" name="テキスト ボックス 11">
            <a:extLst>
              <a:ext uri="{FF2B5EF4-FFF2-40B4-BE49-F238E27FC236}">
                <a16:creationId xmlns:a16="http://schemas.microsoft.com/office/drawing/2014/main" id="{E87E2D91-6773-194B-8B6F-D4921FB1BA48}"/>
              </a:ext>
            </a:extLst>
          </p:cNvPr>
          <p:cNvSpPr txBox="1"/>
          <p:nvPr/>
        </p:nvSpPr>
        <p:spPr>
          <a:xfrm>
            <a:off x="178032" y="943336"/>
            <a:ext cx="4215936" cy="410597"/>
          </a:xfrm>
          <a:prstGeom prst="rect">
            <a:avLst/>
          </a:prstGeom>
          <a:noFill/>
        </p:spPr>
        <p:txBody>
          <a:bodyPr wrap="square" rtlCol="0">
            <a:spAutoFit/>
          </a:bodyPr>
          <a:lstStyle/>
          <a:p>
            <a:r>
              <a:rPr lang="ja-JP" altLang="en-US" sz="2000" b="1"/>
              <a:t>５</a:t>
            </a:r>
            <a:r>
              <a:rPr kumimoji="1" lang="ja-JP" altLang="en-US" sz="2000" b="1"/>
              <a:t>、サービス（接客）コンセプト</a:t>
            </a:r>
          </a:p>
        </p:txBody>
      </p:sp>
      <p:pic>
        <p:nvPicPr>
          <p:cNvPr id="3" name="図 2">
            <a:extLst>
              <a:ext uri="{FF2B5EF4-FFF2-40B4-BE49-F238E27FC236}">
                <a16:creationId xmlns:a16="http://schemas.microsoft.com/office/drawing/2014/main" id="{5A76CCC5-17B9-194F-BC7C-B46067E7C7C4}"/>
              </a:ext>
            </a:extLst>
          </p:cNvPr>
          <p:cNvPicPr>
            <a:picLocks noChangeAspect="1"/>
          </p:cNvPicPr>
          <p:nvPr/>
        </p:nvPicPr>
        <p:blipFill>
          <a:blip r:embed="rId4"/>
          <a:stretch>
            <a:fillRect/>
          </a:stretch>
        </p:blipFill>
        <p:spPr>
          <a:xfrm>
            <a:off x="250520" y="1353933"/>
            <a:ext cx="7623479" cy="5122978"/>
          </a:xfrm>
          <a:prstGeom prst="rect">
            <a:avLst/>
          </a:prstGeom>
        </p:spPr>
      </p:pic>
    </p:spTree>
    <p:extLst>
      <p:ext uri="{BB962C8B-B14F-4D97-AF65-F5344CB8AC3E}">
        <p14:creationId xmlns:p14="http://schemas.microsoft.com/office/powerpoint/2010/main" val="8260331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AF986FA-2064-CD40-BA46-ECC5D0B4F7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8626" y="0"/>
            <a:ext cx="2646596" cy="742804"/>
          </a:xfrm>
          <a:prstGeom prst="rect">
            <a:avLst/>
          </a:prstGeom>
        </p:spPr>
      </p:pic>
      <p:sp>
        <p:nvSpPr>
          <p:cNvPr id="10" name="正方形/長方形 9">
            <a:extLst>
              <a:ext uri="{FF2B5EF4-FFF2-40B4-BE49-F238E27FC236}">
                <a16:creationId xmlns:a16="http://schemas.microsoft.com/office/drawing/2014/main" id="{9D7AB86E-B8C2-5048-8C7C-BB120D35B133}"/>
              </a:ext>
            </a:extLst>
          </p:cNvPr>
          <p:cNvSpPr/>
          <p:nvPr/>
        </p:nvSpPr>
        <p:spPr>
          <a:xfrm>
            <a:off x="0" y="6639102"/>
            <a:ext cx="9144000" cy="218897"/>
          </a:xfrm>
          <a:prstGeom prst="rect">
            <a:avLst/>
          </a:prstGeom>
          <a:solidFill>
            <a:srgbClr val="BF0C11"/>
          </a:solidFill>
        </p:spPr>
        <p:style>
          <a:lnRef idx="0">
            <a:schemeClr val="accent2"/>
          </a:lnRef>
          <a:fillRef idx="3">
            <a:schemeClr val="accent2"/>
          </a:fillRef>
          <a:effectRef idx="3">
            <a:schemeClr val="accent2"/>
          </a:effectRef>
          <a:fontRef idx="minor">
            <a:schemeClr val="lt1"/>
          </a:fontRef>
        </p:style>
        <p:txBody>
          <a:bodyPr rtlCol="0" anchor="ctr"/>
          <a:lstStyle/>
          <a:p>
            <a:r>
              <a:rPr lang="en-US" altLang="ja-JP" sz="1000" dirty="0">
                <a:solidFill>
                  <a:schemeClr val="bg1"/>
                </a:solidFill>
              </a:rPr>
              <a:t>Copyright(C) </a:t>
            </a:r>
            <a:r>
              <a:rPr lang="ja-JP" altLang="en-US" sz="1000">
                <a:solidFill>
                  <a:schemeClr val="bg1"/>
                </a:solidFill>
              </a:rPr>
              <a:t>株式会社エフワンコンサルティング </a:t>
            </a:r>
            <a:r>
              <a:rPr lang="en-US" altLang="ja-JP" sz="1000" dirty="0">
                <a:solidFill>
                  <a:schemeClr val="bg1"/>
                </a:solidFill>
              </a:rPr>
              <a:t>All rights reserved.</a:t>
            </a:r>
            <a:r>
              <a:rPr lang="en-US" altLang="ja-JP" sz="1000" dirty="0">
                <a:solidFill>
                  <a:schemeClr val="bg1">
                    <a:lumMod val="50000"/>
                  </a:schemeClr>
                </a:solidFill>
              </a:rPr>
              <a:t> </a:t>
            </a:r>
            <a:endParaRPr lang="ja-JP" altLang="en-US" sz="1000" dirty="0">
              <a:solidFill>
                <a:schemeClr val="bg1">
                  <a:lumMod val="50000"/>
                </a:schemeClr>
              </a:solidFill>
            </a:endParaRPr>
          </a:p>
        </p:txBody>
      </p:sp>
      <p:sp>
        <p:nvSpPr>
          <p:cNvPr id="2" name="正方形/長方形 1">
            <a:extLst>
              <a:ext uri="{FF2B5EF4-FFF2-40B4-BE49-F238E27FC236}">
                <a16:creationId xmlns:a16="http://schemas.microsoft.com/office/drawing/2014/main" id="{C4DAA4EB-649E-FB4C-B520-D98435688AF3}"/>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pic>
        <p:nvPicPr>
          <p:cNvPr id="5" name="図 4">
            <a:extLst>
              <a:ext uri="{FF2B5EF4-FFF2-40B4-BE49-F238E27FC236}">
                <a16:creationId xmlns:a16="http://schemas.microsoft.com/office/drawing/2014/main" id="{5AAC6C0D-1B37-5E43-A547-3012CE336588}"/>
              </a:ext>
            </a:extLst>
          </p:cNvPr>
          <p:cNvPicPr>
            <a:picLocks noChangeAspect="1"/>
          </p:cNvPicPr>
          <p:nvPr/>
        </p:nvPicPr>
        <p:blipFill>
          <a:blip r:embed="rId3"/>
          <a:stretch>
            <a:fillRect/>
          </a:stretch>
        </p:blipFill>
        <p:spPr>
          <a:xfrm>
            <a:off x="5579304" y="4109353"/>
            <a:ext cx="3473068" cy="1899334"/>
          </a:xfrm>
          <a:prstGeom prst="rect">
            <a:avLst/>
          </a:prstGeom>
        </p:spPr>
      </p:pic>
      <p:sp>
        <p:nvSpPr>
          <p:cNvPr id="6" name="テキスト ボックス 5">
            <a:extLst>
              <a:ext uri="{FF2B5EF4-FFF2-40B4-BE49-F238E27FC236}">
                <a16:creationId xmlns:a16="http://schemas.microsoft.com/office/drawing/2014/main" id="{CE882FD2-733C-4E48-B97C-1FA25DE0FB06}"/>
              </a:ext>
            </a:extLst>
          </p:cNvPr>
          <p:cNvSpPr txBox="1"/>
          <p:nvPr/>
        </p:nvSpPr>
        <p:spPr>
          <a:xfrm>
            <a:off x="150312" y="125260"/>
            <a:ext cx="3432132" cy="307777"/>
          </a:xfrm>
          <a:prstGeom prst="rect">
            <a:avLst/>
          </a:prstGeom>
          <a:noFill/>
        </p:spPr>
        <p:txBody>
          <a:bodyPr wrap="square" rtlCol="0">
            <a:spAutoFit/>
          </a:bodyPr>
          <a:lstStyle/>
          <a:p>
            <a:r>
              <a:rPr kumimoji="1" lang="en-US" altLang="ja-JP" sz="1400" b="1" dirty="0"/>
              <a:t>STEP</a:t>
            </a:r>
            <a:r>
              <a:rPr kumimoji="1" lang="ja-JP" altLang="en-US" sz="1400" b="1"/>
              <a:t>２−３業態コンセプト８ステップ</a:t>
            </a:r>
          </a:p>
        </p:txBody>
      </p:sp>
      <p:sp>
        <p:nvSpPr>
          <p:cNvPr id="7" name="正方形/長方形 6">
            <a:extLst>
              <a:ext uri="{FF2B5EF4-FFF2-40B4-BE49-F238E27FC236}">
                <a16:creationId xmlns:a16="http://schemas.microsoft.com/office/drawing/2014/main" id="{00D644D7-AD3C-3042-8DB1-49B26C498D80}"/>
              </a:ext>
            </a:extLst>
          </p:cNvPr>
          <p:cNvSpPr/>
          <p:nvPr/>
        </p:nvSpPr>
        <p:spPr>
          <a:xfrm>
            <a:off x="2148214" y="2540393"/>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sp>
        <p:nvSpPr>
          <p:cNvPr id="8" name="正方形/長方形 7">
            <a:extLst>
              <a:ext uri="{FF2B5EF4-FFF2-40B4-BE49-F238E27FC236}">
                <a16:creationId xmlns:a16="http://schemas.microsoft.com/office/drawing/2014/main" id="{52C7A37F-19BE-1043-A4C6-5E4B99FFB56D}"/>
              </a:ext>
            </a:extLst>
          </p:cNvPr>
          <p:cNvSpPr/>
          <p:nvPr/>
        </p:nvSpPr>
        <p:spPr>
          <a:xfrm>
            <a:off x="2148214" y="2540393"/>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sp>
        <p:nvSpPr>
          <p:cNvPr id="9" name="正方形/長方形 8">
            <a:extLst>
              <a:ext uri="{FF2B5EF4-FFF2-40B4-BE49-F238E27FC236}">
                <a16:creationId xmlns:a16="http://schemas.microsoft.com/office/drawing/2014/main" id="{63FFE96F-D4F2-2743-9945-7C96BE0F150B}"/>
              </a:ext>
            </a:extLst>
          </p:cNvPr>
          <p:cNvSpPr/>
          <p:nvPr/>
        </p:nvSpPr>
        <p:spPr>
          <a:xfrm>
            <a:off x="2148214" y="2540393"/>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sp>
        <p:nvSpPr>
          <p:cNvPr id="11" name="正方形/長方形 10">
            <a:extLst>
              <a:ext uri="{FF2B5EF4-FFF2-40B4-BE49-F238E27FC236}">
                <a16:creationId xmlns:a16="http://schemas.microsoft.com/office/drawing/2014/main" id="{77E6AA30-A72B-E941-ADFE-3AC749EA3A4F}"/>
              </a:ext>
            </a:extLst>
          </p:cNvPr>
          <p:cNvSpPr/>
          <p:nvPr/>
        </p:nvSpPr>
        <p:spPr>
          <a:xfrm>
            <a:off x="2148214" y="2540393"/>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sp>
        <p:nvSpPr>
          <p:cNvPr id="12" name="テキスト ボックス 11">
            <a:extLst>
              <a:ext uri="{FF2B5EF4-FFF2-40B4-BE49-F238E27FC236}">
                <a16:creationId xmlns:a16="http://schemas.microsoft.com/office/drawing/2014/main" id="{094AFBF6-1E94-0745-A96F-E638B1EBABE2}"/>
              </a:ext>
            </a:extLst>
          </p:cNvPr>
          <p:cNvSpPr txBox="1"/>
          <p:nvPr/>
        </p:nvSpPr>
        <p:spPr>
          <a:xfrm>
            <a:off x="438411" y="849999"/>
            <a:ext cx="6914367" cy="523220"/>
          </a:xfrm>
          <a:prstGeom prst="rect">
            <a:avLst/>
          </a:prstGeom>
          <a:noFill/>
        </p:spPr>
        <p:txBody>
          <a:bodyPr wrap="square" rtlCol="0">
            <a:spAutoFit/>
          </a:bodyPr>
          <a:lstStyle/>
          <a:p>
            <a:r>
              <a:rPr lang="ja-JP" altLang="en-US" sz="2800" b="1"/>
              <a:t>５</a:t>
            </a:r>
            <a:r>
              <a:rPr kumimoji="1" lang="ja-JP" altLang="en-US" sz="2800" b="1"/>
              <a:t>、サービス（接客）コンセプトの事例</a:t>
            </a:r>
          </a:p>
        </p:txBody>
      </p:sp>
      <p:sp>
        <p:nvSpPr>
          <p:cNvPr id="13" name="テキスト ボックス 12">
            <a:extLst>
              <a:ext uri="{FF2B5EF4-FFF2-40B4-BE49-F238E27FC236}">
                <a16:creationId xmlns:a16="http://schemas.microsoft.com/office/drawing/2014/main" id="{030A700D-9AFC-294C-A6A7-2091467E6C3C}"/>
              </a:ext>
            </a:extLst>
          </p:cNvPr>
          <p:cNvSpPr txBox="1"/>
          <p:nvPr/>
        </p:nvSpPr>
        <p:spPr>
          <a:xfrm>
            <a:off x="413359" y="1526405"/>
            <a:ext cx="8066761" cy="4801314"/>
          </a:xfrm>
          <a:prstGeom prst="rect">
            <a:avLst/>
          </a:prstGeom>
          <a:noFill/>
          <a:ln>
            <a:solidFill>
              <a:srgbClr val="C00000"/>
            </a:solidFill>
          </a:ln>
        </p:spPr>
        <p:txBody>
          <a:bodyPr wrap="square" rtlCol="0">
            <a:spAutoFit/>
          </a:bodyPr>
          <a:lstStyle/>
          <a:p>
            <a:endParaRPr kumimoji="1" lang="en-US" altLang="ja-JP" u="sng" dirty="0"/>
          </a:p>
          <a:p>
            <a:r>
              <a:rPr kumimoji="1" lang="ja-JP" altLang="en-US" u="sng"/>
              <a:t>（テーマ）：元気に明るくフレンドリーをベースにリピーター育成</a:t>
            </a:r>
            <a:endParaRPr kumimoji="1" lang="en-US" altLang="ja-JP" u="sng" dirty="0"/>
          </a:p>
          <a:p>
            <a:endParaRPr lang="en-US" altLang="ja-JP" u="sng" dirty="0"/>
          </a:p>
          <a:p>
            <a:r>
              <a:rPr kumimoji="1" lang="ja-JP" altLang="en-US"/>
              <a:t>・看板メニューのおすすめを徹底・・・オーダー率９９</a:t>
            </a:r>
            <a:r>
              <a:rPr kumimoji="1" lang="en-US" altLang="ja-JP" dirty="0"/>
              <a:t>.</a:t>
            </a:r>
            <a:r>
              <a:rPr kumimoji="1" lang="ja-JP" altLang="en-US"/>
              <a:t>９９％目標</a:t>
            </a:r>
            <a:endParaRPr kumimoji="1" lang="en-US" altLang="ja-JP" dirty="0"/>
          </a:p>
          <a:p>
            <a:endParaRPr lang="en-US" altLang="ja-JP" dirty="0"/>
          </a:p>
          <a:p>
            <a:r>
              <a:rPr kumimoji="1" lang="ja-JP" altLang="en-US"/>
              <a:t>・元気良さをアピールするストーリー型接客（台本を２、３用意する）</a:t>
            </a:r>
            <a:endParaRPr kumimoji="1" lang="en-US" altLang="ja-JP" dirty="0"/>
          </a:p>
          <a:p>
            <a:endParaRPr kumimoji="1" lang="en-US" altLang="ja-JP" dirty="0"/>
          </a:p>
          <a:p>
            <a:r>
              <a:rPr lang="ja-JP" altLang="en-US"/>
              <a:t>　お客様から</a:t>
            </a:r>
            <a:r>
              <a:rPr lang="en-US" altLang="ja-JP" dirty="0"/>
              <a:t>『</a:t>
            </a:r>
            <a:r>
              <a:rPr lang="ja-JP" altLang="en-US"/>
              <a:t>美味しい</a:t>
            </a:r>
            <a:r>
              <a:rPr lang="en-US" altLang="ja-JP" dirty="0"/>
              <a:t>』</a:t>
            </a:r>
            <a:r>
              <a:rPr lang="ja-JP" altLang="en-US"/>
              <a:t>を頂く仕掛け的接客で元気良さを表現</a:t>
            </a:r>
            <a:endParaRPr lang="en-US" altLang="ja-JP" dirty="0"/>
          </a:p>
          <a:p>
            <a:r>
              <a:rPr kumimoji="1" lang="ja-JP" altLang="en-US"/>
              <a:t>　会話、対話を接客の中に組み込む・・・オススメ、初めてですか？</a:t>
            </a:r>
            <a:r>
              <a:rPr kumimoji="1" lang="en-US" altLang="ja-JP" dirty="0" err="1"/>
              <a:t>Etc</a:t>
            </a:r>
            <a:endParaRPr kumimoji="1" lang="en-US" altLang="ja-JP" dirty="0"/>
          </a:p>
          <a:p>
            <a:r>
              <a:rPr lang="ja-JP" altLang="en-US"/>
              <a:t>　常連客を当たり前に“えこひいき”する</a:t>
            </a:r>
            <a:r>
              <a:rPr lang="en-US" altLang="ja-JP" dirty="0"/>
              <a:t>『</a:t>
            </a:r>
            <a:r>
              <a:rPr lang="ja-JP" altLang="en-US"/>
              <a:t>マイレージサービス</a:t>
            </a:r>
            <a:r>
              <a:rPr lang="en-US" altLang="ja-JP" dirty="0"/>
              <a:t>』</a:t>
            </a:r>
          </a:p>
          <a:p>
            <a:endParaRPr lang="en-US" altLang="ja-JP" dirty="0"/>
          </a:p>
          <a:p>
            <a:r>
              <a:rPr lang="ja-JP" altLang="en-US"/>
              <a:t>・リピーターと分かるマイレージカードの導入（ランク別）</a:t>
            </a:r>
            <a:endParaRPr lang="en-US" altLang="ja-JP" dirty="0"/>
          </a:p>
          <a:p>
            <a:endParaRPr lang="en-US" altLang="ja-JP" dirty="0"/>
          </a:p>
          <a:p>
            <a:r>
              <a:rPr lang="ja-JP" altLang="en-US"/>
              <a:t>（基本人員体制）正社員</a:t>
            </a:r>
            <a:r>
              <a:rPr lang="en-US" altLang="ja-JP" dirty="0"/>
              <a:t>1</a:t>
            </a:r>
            <a:r>
              <a:rPr lang="ja-JP" altLang="en-US"/>
              <a:t>名　アルバイト</a:t>
            </a:r>
            <a:r>
              <a:rPr lang="en-US" altLang="ja-JP" dirty="0"/>
              <a:t>5</a:t>
            </a:r>
            <a:r>
              <a:rPr lang="ja-JP" altLang="en-US"/>
              <a:t>名程度</a:t>
            </a:r>
            <a:endParaRPr lang="en-US" altLang="ja-JP" dirty="0"/>
          </a:p>
          <a:p>
            <a:r>
              <a:rPr lang="ja-JP" altLang="en-US"/>
              <a:t>　　　　　　　　３店舗１ユニットでローテーションを組む</a:t>
            </a:r>
            <a:endParaRPr lang="en-US" altLang="ja-JP" dirty="0"/>
          </a:p>
          <a:p>
            <a:r>
              <a:rPr kumimoji="1" lang="ja-JP" altLang="en-US"/>
              <a:t>　　　　　　　　平日、週末別の基本シフト作成（ポジションと人員数）</a:t>
            </a:r>
            <a:endParaRPr kumimoji="1" lang="en-US" altLang="ja-JP" dirty="0"/>
          </a:p>
          <a:p>
            <a:endParaRPr kumimoji="1" lang="en-US" altLang="ja-JP" dirty="0"/>
          </a:p>
        </p:txBody>
      </p:sp>
    </p:spTree>
    <p:extLst>
      <p:ext uri="{BB962C8B-B14F-4D97-AF65-F5344CB8AC3E}">
        <p14:creationId xmlns:p14="http://schemas.microsoft.com/office/powerpoint/2010/main" val="14913350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AF986FA-2064-CD40-BA46-ECC5D0B4F7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8626" y="0"/>
            <a:ext cx="2646596" cy="742804"/>
          </a:xfrm>
          <a:prstGeom prst="rect">
            <a:avLst/>
          </a:prstGeom>
        </p:spPr>
      </p:pic>
      <p:sp>
        <p:nvSpPr>
          <p:cNvPr id="10" name="正方形/長方形 9">
            <a:extLst>
              <a:ext uri="{FF2B5EF4-FFF2-40B4-BE49-F238E27FC236}">
                <a16:creationId xmlns:a16="http://schemas.microsoft.com/office/drawing/2014/main" id="{9D7AB86E-B8C2-5048-8C7C-BB120D35B133}"/>
              </a:ext>
            </a:extLst>
          </p:cNvPr>
          <p:cNvSpPr/>
          <p:nvPr/>
        </p:nvSpPr>
        <p:spPr>
          <a:xfrm>
            <a:off x="0" y="6639102"/>
            <a:ext cx="9144000" cy="218897"/>
          </a:xfrm>
          <a:prstGeom prst="rect">
            <a:avLst/>
          </a:prstGeom>
          <a:solidFill>
            <a:srgbClr val="BF0C11"/>
          </a:solidFill>
        </p:spPr>
        <p:style>
          <a:lnRef idx="0">
            <a:schemeClr val="accent2"/>
          </a:lnRef>
          <a:fillRef idx="3">
            <a:schemeClr val="accent2"/>
          </a:fillRef>
          <a:effectRef idx="3">
            <a:schemeClr val="accent2"/>
          </a:effectRef>
          <a:fontRef idx="minor">
            <a:schemeClr val="lt1"/>
          </a:fontRef>
        </p:style>
        <p:txBody>
          <a:bodyPr rtlCol="0" anchor="ctr"/>
          <a:lstStyle/>
          <a:p>
            <a:r>
              <a:rPr lang="en-US" altLang="ja-JP" sz="1000" dirty="0">
                <a:solidFill>
                  <a:schemeClr val="bg1"/>
                </a:solidFill>
              </a:rPr>
              <a:t>Copyright(C) </a:t>
            </a:r>
            <a:r>
              <a:rPr lang="ja-JP" altLang="en-US" sz="1000">
                <a:solidFill>
                  <a:schemeClr val="bg1"/>
                </a:solidFill>
              </a:rPr>
              <a:t>株式会社エフワンコンサルティング </a:t>
            </a:r>
            <a:r>
              <a:rPr lang="en-US" altLang="ja-JP" sz="1000" dirty="0">
                <a:solidFill>
                  <a:schemeClr val="bg1"/>
                </a:solidFill>
              </a:rPr>
              <a:t>All rights reserved.</a:t>
            </a:r>
            <a:r>
              <a:rPr lang="en-US" altLang="ja-JP" sz="1000" dirty="0">
                <a:solidFill>
                  <a:schemeClr val="bg1">
                    <a:lumMod val="50000"/>
                  </a:schemeClr>
                </a:solidFill>
              </a:rPr>
              <a:t> </a:t>
            </a:r>
            <a:endParaRPr lang="ja-JP" altLang="en-US" sz="1000" dirty="0">
              <a:solidFill>
                <a:schemeClr val="bg1">
                  <a:lumMod val="50000"/>
                </a:schemeClr>
              </a:solidFill>
            </a:endParaRPr>
          </a:p>
        </p:txBody>
      </p:sp>
      <p:sp>
        <p:nvSpPr>
          <p:cNvPr id="2" name="正方形/長方形 1">
            <a:extLst>
              <a:ext uri="{FF2B5EF4-FFF2-40B4-BE49-F238E27FC236}">
                <a16:creationId xmlns:a16="http://schemas.microsoft.com/office/drawing/2014/main" id="{C4DAA4EB-649E-FB4C-B520-D98435688AF3}"/>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pic>
        <p:nvPicPr>
          <p:cNvPr id="5" name="図 4">
            <a:extLst>
              <a:ext uri="{FF2B5EF4-FFF2-40B4-BE49-F238E27FC236}">
                <a16:creationId xmlns:a16="http://schemas.microsoft.com/office/drawing/2014/main" id="{5AAC6C0D-1B37-5E43-A547-3012CE336588}"/>
              </a:ext>
            </a:extLst>
          </p:cNvPr>
          <p:cNvPicPr>
            <a:picLocks noChangeAspect="1"/>
          </p:cNvPicPr>
          <p:nvPr/>
        </p:nvPicPr>
        <p:blipFill>
          <a:blip r:embed="rId3"/>
          <a:stretch>
            <a:fillRect/>
          </a:stretch>
        </p:blipFill>
        <p:spPr>
          <a:xfrm>
            <a:off x="5579304" y="4109353"/>
            <a:ext cx="3473068" cy="1899334"/>
          </a:xfrm>
          <a:prstGeom prst="rect">
            <a:avLst/>
          </a:prstGeom>
        </p:spPr>
      </p:pic>
      <p:sp>
        <p:nvSpPr>
          <p:cNvPr id="6" name="テキスト ボックス 5">
            <a:extLst>
              <a:ext uri="{FF2B5EF4-FFF2-40B4-BE49-F238E27FC236}">
                <a16:creationId xmlns:a16="http://schemas.microsoft.com/office/drawing/2014/main" id="{B0CE8BED-C130-F346-ACA5-948C1B932263}"/>
              </a:ext>
            </a:extLst>
          </p:cNvPr>
          <p:cNvSpPr txBox="1"/>
          <p:nvPr/>
        </p:nvSpPr>
        <p:spPr>
          <a:xfrm>
            <a:off x="150312" y="125260"/>
            <a:ext cx="3432132" cy="307777"/>
          </a:xfrm>
          <a:prstGeom prst="rect">
            <a:avLst/>
          </a:prstGeom>
          <a:noFill/>
        </p:spPr>
        <p:txBody>
          <a:bodyPr wrap="square" rtlCol="0">
            <a:spAutoFit/>
          </a:bodyPr>
          <a:lstStyle/>
          <a:p>
            <a:r>
              <a:rPr kumimoji="1" lang="en-US" altLang="ja-JP" sz="1400" b="1" dirty="0"/>
              <a:t>STEP</a:t>
            </a:r>
            <a:r>
              <a:rPr kumimoji="1" lang="ja-JP" altLang="en-US" sz="1400" b="1"/>
              <a:t>２−３業態コンセプト８ステップ</a:t>
            </a:r>
          </a:p>
        </p:txBody>
      </p:sp>
      <p:sp>
        <p:nvSpPr>
          <p:cNvPr id="7" name="テキスト ボックス 6">
            <a:extLst>
              <a:ext uri="{FF2B5EF4-FFF2-40B4-BE49-F238E27FC236}">
                <a16:creationId xmlns:a16="http://schemas.microsoft.com/office/drawing/2014/main" id="{02D9D759-F75D-BA4F-B1FC-6E17AC5E3A8D}"/>
              </a:ext>
            </a:extLst>
          </p:cNvPr>
          <p:cNvSpPr txBox="1"/>
          <p:nvPr/>
        </p:nvSpPr>
        <p:spPr>
          <a:xfrm>
            <a:off x="250521" y="588723"/>
            <a:ext cx="1640909"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nchor="ctr">
            <a:spAutoFit/>
          </a:bodyPr>
          <a:lstStyle/>
          <a:p>
            <a:pPr algn="ctr"/>
            <a:r>
              <a:rPr kumimoji="1" lang="en-US" altLang="ja-JP" sz="2400" b="1" dirty="0"/>
              <a:t>WORK</a:t>
            </a:r>
            <a:endParaRPr kumimoji="1" lang="ja-JP" altLang="en-US" sz="2400" b="1"/>
          </a:p>
        </p:txBody>
      </p:sp>
      <p:sp>
        <p:nvSpPr>
          <p:cNvPr id="8" name="正方形/長方形 7">
            <a:extLst>
              <a:ext uri="{FF2B5EF4-FFF2-40B4-BE49-F238E27FC236}">
                <a16:creationId xmlns:a16="http://schemas.microsoft.com/office/drawing/2014/main" id="{D2BF5658-58BC-2B44-8348-006D273B34D1}"/>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sp>
        <p:nvSpPr>
          <p:cNvPr id="9" name="正方形/長方形 8">
            <a:extLst>
              <a:ext uri="{FF2B5EF4-FFF2-40B4-BE49-F238E27FC236}">
                <a16:creationId xmlns:a16="http://schemas.microsoft.com/office/drawing/2014/main" id="{7A9EEA23-82AB-E148-B28A-370F9ECA012E}"/>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sp>
        <p:nvSpPr>
          <p:cNvPr id="11" name="正方形/長方形 10">
            <a:extLst>
              <a:ext uri="{FF2B5EF4-FFF2-40B4-BE49-F238E27FC236}">
                <a16:creationId xmlns:a16="http://schemas.microsoft.com/office/drawing/2014/main" id="{62E55D22-8D88-5F4F-804F-37CCB665CAB9}"/>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sp>
        <p:nvSpPr>
          <p:cNvPr id="12" name="正方形/長方形 11">
            <a:extLst>
              <a:ext uri="{FF2B5EF4-FFF2-40B4-BE49-F238E27FC236}">
                <a16:creationId xmlns:a16="http://schemas.microsoft.com/office/drawing/2014/main" id="{EB5A5608-8267-E84E-B84D-A33CC67EEF25}"/>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sp>
        <p:nvSpPr>
          <p:cNvPr id="13" name="テキスト ボックス 12">
            <a:extLst>
              <a:ext uri="{FF2B5EF4-FFF2-40B4-BE49-F238E27FC236}">
                <a16:creationId xmlns:a16="http://schemas.microsoft.com/office/drawing/2014/main" id="{8F5A95A6-2904-B44B-93FC-A9D609574099}"/>
              </a:ext>
            </a:extLst>
          </p:cNvPr>
          <p:cNvSpPr txBox="1"/>
          <p:nvPr/>
        </p:nvSpPr>
        <p:spPr>
          <a:xfrm>
            <a:off x="576197" y="1415441"/>
            <a:ext cx="5649239" cy="523220"/>
          </a:xfrm>
          <a:prstGeom prst="rect">
            <a:avLst/>
          </a:prstGeom>
          <a:noFill/>
        </p:spPr>
        <p:txBody>
          <a:bodyPr wrap="square" rtlCol="0">
            <a:spAutoFit/>
          </a:bodyPr>
          <a:lstStyle/>
          <a:p>
            <a:r>
              <a:rPr kumimoji="1" lang="ja-JP" altLang="en-US" sz="2800" b="1"/>
              <a:t>６、販売促進コンセプト</a:t>
            </a:r>
          </a:p>
        </p:txBody>
      </p:sp>
      <p:sp>
        <p:nvSpPr>
          <p:cNvPr id="14" name="テキスト ボックス 13">
            <a:extLst>
              <a:ext uri="{FF2B5EF4-FFF2-40B4-BE49-F238E27FC236}">
                <a16:creationId xmlns:a16="http://schemas.microsoft.com/office/drawing/2014/main" id="{9B1CC7B9-5B78-D744-BC11-3DF2FAE767B8}"/>
              </a:ext>
            </a:extLst>
          </p:cNvPr>
          <p:cNvSpPr txBox="1"/>
          <p:nvPr/>
        </p:nvSpPr>
        <p:spPr>
          <a:xfrm>
            <a:off x="726510" y="2192055"/>
            <a:ext cx="7678454" cy="2585323"/>
          </a:xfrm>
          <a:prstGeom prst="rect">
            <a:avLst/>
          </a:prstGeom>
          <a:noFill/>
          <a:ln>
            <a:solidFill>
              <a:srgbClr val="C00000"/>
            </a:solidFill>
          </a:ln>
        </p:spPr>
        <p:txBody>
          <a:bodyPr wrap="square" rtlCol="0">
            <a:spAutoFit/>
          </a:bodyPr>
          <a:lstStyle/>
          <a:p>
            <a:r>
              <a:rPr lang="ja-JP" altLang="en-US"/>
              <a:t>・全体テーマの設定（年間販促計画の考え）</a:t>
            </a:r>
            <a:endParaRPr lang="en-US" altLang="ja-JP" dirty="0"/>
          </a:p>
          <a:p>
            <a:endParaRPr kumimoji="1" lang="en-US" altLang="ja-JP" dirty="0"/>
          </a:p>
          <a:p>
            <a:r>
              <a:rPr lang="ja-JP" altLang="en-US"/>
              <a:t>・リピーター獲得、来店比率アップ施策</a:t>
            </a:r>
            <a:endParaRPr lang="en-US" altLang="ja-JP" dirty="0"/>
          </a:p>
          <a:p>
            <a:endParaRPr lang="en-US" altLang="ja-JP" dirty="0"/>
          </a:p>
          <a:p>
            <a:r>
              <a:rPr lang="ja-JP" altLang="en-US"/>
              <a:t>・新規獲得、認知度アップの施策</a:t>
            </a:r>
            <a:endParaRPr lang="en-US" altLang="ja-JP" dirty="0"/>
          </a:p>
          <a:p>
            <a:endParaRPr kumimoji="1" lang="en-US" altLang="ja-JP" dirty="0"/>
          </a:p>
          <a:p>
            <a:r>
              <a:rPr lang="ja-JP" altLang="en-US"/>
              <a:t>・ターゲット、商圏拡大施策</a:t>
            </a:r>
            <a:endParaRPr lang="en-US" altLang="ja-JP" dirty="0"/>
          </a:p>
          <a:p>
            <a:endParaRPr kumimoji="1" lang="en-US" altLang="ja-JP" dirty="0"/>
          </a:p>
          <a:p>
            <a:r>
              <a:rPr kumimoji="1" lang="ja-JP" altLang="en-US"/>
              <a:t>・その他</a:t>
            </a:r>
            <a:endParaRPr kumimoji="1" lang="en-US" altLang="ja-JP" dirty="0"/>
          </a:p>
        </p:txBody>
      </p:sp>
      <p:sp>
        <p:nvSpPr>
          <p:cNvPr id="15" name="テキスト ボックス 14">
            <a:extLst>
              <a:ext uri="{FF2B5EF4-FFF2-40B4-BE49-F238E27FC236}">
                <a16:creationId xmlns:a16="http://schemas.microsoft.com/office/drawing/2014/main" id="{84D3144E-9EDC-7C4C-A4E7-D825AE6BD9B5}"/>
              </a:ext>
            </a:extLst>
          </p:cNvPr>
          <p:cNvSpPr txBox="1"/>
          <p:nvPr/>
        </p:nvSpPr>
        <p:spPr>
          <a:xfrm>
            <a:off x="726510" y="5028022"/>
            <a:ext cx="5348613" cy="923330"/>
          </a:xfrm>
          <a:prstGeom prst="rect">
            <a:avLst/>
          </a:prstGeom>
          <a:noFill/>
        </p:spPr>
        <p:txBody>
          <a:bodyPr wrap="square" rtlCol="0">
            <a:spAutoFit/>
          </a:bodyPr>
          <a:lstStyle/>
          <a:p>
            <a:r>
              <a:rPr kumimoji="1" lang="ja-JP" altLang="en-US" b="1"/>
              <a:t>＊上記の視点で</a:t>
            </a:r>
            <a:endParaRPr kumimoji="1" lang="en-US" altLang="ja-JP" b="1" dirty="0"/>
          </a:p>
          <a:p>
            <a:endParaRPr lang="en-US" altLang="ja-JP" b="1" dirty="0"/>
          </a:p>
          <a:p>
            <a:r>
              <a:rPr lang="ja-JP" altLang="en-US" b="1"/>
              <a:t>　</a:t>
            </a:r>
            <a:r>
              <a:rPr lang="en-US" altLang="ja-JP" b="1" dirty="0"/>
              <a:t>3〜</a:t>
            </a:r>
            <a:r>
              <a:rPr lang="ja-JP" altLang="en-US" b="1"/>
              <a:t>５点の箇条書き等でまとめる</a:t>
            </a:r>
            <a:endParaRPr kumimoji="1" lang="ja-JP" altLang="en-US" b="1"/>
          </a:p>
        </p:txBody>
      </p:sp>
    </p:spTree>
    <p:extLst>
      <p:ext uri="{BB962C8B-B14F-4D97-AF65-F5344CB8AC3E}">
        <p14:creationId xmlns:p14="http://schemas.microsoft.com/office/powerpoint/2010/main" val="21035595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AF986FA-2064-CD40-BA46-ECC5D0B4F7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8626" y="0"/>
            <a:ext cx="2646596" cy="742804"/>
          </a:xfrm>
          <a:prstGeom prst="rect">
            <a:avLst/>
          </a:prstGeom>
        </p:spPr>
      </p:pic>
      <p:sp>
        <p:nvSpPr>
          <p:cNvPr id="10" name="正方形/長方形 9">
            <a:extLst>
              <a:ext uri="{FF2B5EF4-FFF2-40B4-BE49-F238E27FC236}">
                <a16:creationId xmlns:a16="http://schemas.microsoft.com/office/drawing/2014/main" id="{9D7AB86E-B8C2-5048-8C7C-BB120D35B133}"/>
              </a:ext>
            </a:extLst>
          </p:cNvPr>
          <p:cNvSpPr/>
          <p:nvPr/>
        </p:nvSpPr>
        <p:spPr>
          <a:xfrm>
            <a:off x="0" y="6639102"/>
            <a:ext cx="9144000" cy="218897"/>
          </a:xfrm>
          <a:prstGeom prst="rect">
            <a:avLst/>
          </a:prstGeom>
          <a:solidFill>
            <a:srgbClr val="BF0C11"/>
          </a:solidFill>
        </p:spPr>
        <p:style>
          <a:lnRef idx="0">
            <a:schemeClr val="accent2"/>
          </a:lnRef>
          <a:fillRef idx="3">
            <a:schemeClr val="accent2"/>
          </a:fillRef>
          <a:effectRef idx="3">
            <a:schemeClr val="accent2"/>
          </a:effectRef>
          <a:fontRef idx="minor">
            <a:schemeClr val="lt1"/>
          </a:fontRef>
        </p:style>
        <p:txBody>
          <a:bodyPr rtlCol="0" anchor="ctr"/>
          <a:lstStyle/>
          <a:p>
            <a:r>
              <a:rPr lang="en-US" altLang="ja-JP" sz="1000" dirty="0">
                <a:solidFill>
                  <a:schemeClr val="bg1"/>
                </a:solidFill>
              </a:rPr>
              <a:t>Copyright(C) </a:t>
            </a:r>
            <a:r>
              <a:rPr lang="ja-JP" altLang="en-US" sz="1000">
                <a:solidFill>
                  <a:schemeClr val="bg1"/>
                </a:solidFill>
              </a:rPr>
              <a:t>株式会社エフワンコンサルティング </a:t>
            </a:r>
            <a:r>
              <a:rPr lang="en-US" altLang="ja-JP" sz="1000" dirty="0">
                <a:solidFill>
                  <a:schemeClr val="bg1"/>
                </a:solidFill>
              </a:rPr>
              <a:t>All rights reserved.</a:t>
            </a:r>
            <a:r>
              <a:rPr lang="en-US" altLang="ja-JP" sz="1000" dirty="0">
                <a:solidFill>
                  <a:schemeClr val="bg1">
                    <a:lumMod val="50000"/>
                  </a:schemeClr>
                </a:solidFill>
              </a:rPr>
              <a:t> </a:t>
            </a:r>
            <a:endParaRPr lang="ja-JP" altLang="en-US" sz="1000" dirty="0">
              <a:solidFill>
                <a:schemeClr val="bg1">
                  <a:lumMod val="50000"/>
                </a:schemeClr>
              </a:solidFill>
            </a:endParaRPr>
          </a:p>
        </p:txBody>
      </p:sp>
      <p:sp>
        <p:nvSpPr>
          <p:cNvPr id="2" name="正方形/長方形 1">
            <a:extLst>
              <a:ext uri="{FF2B5EF4-FFF2-40B4-BE49-F238E27FC236}">
                <a16:creationId xmlns:a16="http://schemas.microsoft.com/office/drawing/2014/main" id="{C4DAA4EB-649E-FB4C-B520-D98435688AF3}"/>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pic>
        <p:nvPicPr>
          <p:cNvPr id="5" name="図 4">
            <a:extLst>
              <a:ext uri="{FF2B5EF4-FFF2-40B4-BE49-F238E27FC236}">
                <a16:creationId xmlns:a16="http://schemas.microsoft.com/office/drawing/2014/main" id="{5AAC6C0D-1B37-5E43-A547-3012CE336588}"/>
              </a:ext>
            </a:extLst>
          </p:cNvPr>
          <p:cNvPicPr>
            <a:picLocks noChangeAspect="1"/>
          </p:cNvPicPr>
          <p:nvPr/>
        </p:nvPicPr>
        <p:blipFill>
          <a:blip r:embed="rId3"/>
          <a:stretch>
            <a:fillRect/>
          </a:stretch>
        </p:blipFill>
        <p:spPr>
          <a:xfrm>
            <a:off x="7643895" y="5690553"/>
            <a:ext cx="1500105" cy="820370"/>
          </a:xfrm>
          <a:prstGeom prst="rect">
            <a:avLst/>
          </a:prstGeom>
        </p:spPr>
      </p:pic>
      <p:sp>
        <p:nvSpPr>
          <p:cNvPr id="6" name="テキスト ボックス 5">
            <a:extLst>
              <a:ext uri="{FF2B5EF4-FFF2-40B4-BE49-F238E27FC236}">
                <a16:creationId xmlns:a16="http://schemas.microsoft.com/office/drawing/2014/main" id="{B0CE8BED-C130-F346-ACA5-948C1B932263}"/>
              </a:ext>
            </a:extLst>
          </p:cNvPr>
          <p:cNvSpPr txBox="1"/>
          <p:nvPr/>
        </p:nvSpPr>
        <p:spPr>
          <a:xfrm>
            <a:off x="150312" y="125260"/>
            <a:ext cx="3432132" cy="307777"/>
          </a:xfrm>
          <a:prstGeom prst="rect">
            <a:avLst/>
          </a:prstGeom>
          <a:noFill/>
        </p:spPr>
        <p:txBody>
          <a:bodyPr wrap="square" rtlCol="0">
            <a:spAutoFit/>
          </a:bodyPr>
          <a:lstStyle/>
          <a:p>
            <a:r>
              <a:rPr kumimoji="1" lang="en-US" altLang="ja-JP" sz="1400" b="1" dirty="0"/>
              <a:t>STEP</a:t>
            </a:r>
            <a:r>
              <a:rPr kumimoji="1" lang="ja-JP" altLang="en-US" sz="1400" b="1"/>
              <a:t>２−３業態コンセプト８ステップ</a:t>
            </a:r>
          </a:p>
        </p:txBody>
      </p:sp>
      <p:sp>
        <p:nvSpPr>
          <p:cNvPr id="7" name="テキスト ボックス 6">
            <a:extLst>
              <a:ext uri="{FF2B5EF4-FFF2-40B4-BE49-F238E27FC236}">
                <a16:creationId xmlns:a16="http://schemas.microsoft.com/office/drawing/2014/main" id="{02D9D759-F75D-BA4F-B1FC-6E17AC5E3A8D}"/>
              </a:ext>
            </a:extLst>
          </p:cNvPr>
          <p:cNvSpPr txBox="1"/>
          <p:nvPr/>
        </p:nvSpPr>
        <p:spPr>
          <a:xfrm>
            <a:off x="250521" y="419393"/>
            <a:ext cx="1640909"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nchor="ctr">
            <a:spAutoFit/>
          </a:bodyPr>
          <a:lstStyle/>
          <a:p>
            <a:pPr algn="ctr"/>
            <a:r>
              <a:rPr kumimoji="1" lang="en-US" altLang="ja-JP" sz="2400" b="1" dirty="0"/>
              <a:t>WORK</a:t>
            </a:r>
            <a:endParaRPr kumimoji="1" lang="ja-JP" altLang="en-US" sz="2400" b="1"/>
          </a:p>
        </p:txBody>
      </p:sp>
      <p:sp>
        <p:nvSpPr>
          <p:cNvPr id="8" name="正方形/長方形 7">
            <a:extLst>
              <a:ext uri="{FF2B5EF4-FFF2-40B4-BE49-F238E27FC236}">
                <a16:creationId xmlns:a16="http://schemas.microsoft.com/office/drawing/2014/main" id="{D2BF5658-58BC-2B44-8348-006D273B34D1}"/>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sp>
        <p:nvSpPr>
          <p:cNvPr id="9" name="正方形/長方形 8">
            <a:extLst>
              <a:ext uri="{FF2B5EF4-FFF2-40B4-BE49-F238E27FC236}">
                <a16:creationId xmlns:a16="http://schemas.microsoft.com/office/drawing/2014/main" id="{7A9EEA23-82AB-E148-B28A-370F9ECA012E}"/>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sp>
        <p:nvSpPr>
          <p:cNvPr id="11" name="正方形/長方形 10">
            <a:extLst>
              <a:ext uri="{FF2B5EF4-FFF2-40B4-BE49-F238E27FC236}">
                <a16:creationId xmlns:a16="http://schemas.microsoft.com/office/drawing/2014/main" id="{62E55D22-8D88-5F4F-804F-37CCB665CAB9}"/>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sp>
        <p:nvSpPr>
          <p:cNvPr id="12" name="正方形/長方形 11">
            <a:extLst>
              <a:ext uri="{FF2B5EF4-FFF2-40B4-BE49-F238E27FC236}">
                <a16:creationId xmlns:a16="http://schemas.microsoft.com/office/drawing/2014/main" id="{EB5A5608-8267-E84E-B84D-A33CC67EEF25}"/>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sp>
        <p:nvSpPr>
          <p:cNvPr id="13" name="テキスト ボックス 12">
            <a:extLst>
              <a:ext uri="{FF2B5EF4-FFF2-40B4-BE49-F238E27FC236}">
                <a16:creationId xmlns:a16="http://schemas.microsoft.com/office/drawing/2014/main" id="{8F5A95A6-2904-B44B-93FC-A9D609574099}"/>
              </a:ext>
            </a:extLst>
          </p:cNvPr>
          <p:cNvSpPr txBox="1"/>
          <p:nvPr/>
        </p:nvSpPr>
        <p:spPr>
          <a:xfrm>
            <a:off x="150312" y="881058"/>
            <a:ext cx="3233803" cy="400110"/>
          </a:xfrm>
          <a:prstGeom prst="rect">
            <a:avLst/>
          </a:prstGeom>
          <a:noFill/>
        </p:spPr>
        <p:txBody>
          <a:bodyPr wrap="square" rtlCol="0">
            <a:spAutoFit/>
          </a:bodyPr>
          <a:lstStyle/>
          <a:p>
            <a:r>
              <a:rPr kumimoji="1" lang="ja-JP" altLang="en-US" sz="2000" b="1"/>
              <a:t>６、販売促進コンセプト</a:t>
            </a:r>
          </a:p>
        </p:txBody>
      </p:sp>
      <p:pic>
        <p:nvPicPr>
          <p:cNvPr id="3" name="図 2">
            <a:extLst>
              <a:ext uri="{FF2B5EF4-FFF2-40B4-BE49-F238E27FC236}">
                <a16:creationId xmlns:a16="http://schemas.microsoft.com/office/drawing/2014/main" id="{7118A46F-918F-2E48-A76F-D896D72D3107}"/>
              </a:ext>
            </a:extLst>
          </p:cNvPr>
          <p:cNvPicPr>
            <a:picLocks noChangeAspect="1"/>
          </p:cNvPicPr>
          <p:nvPr/>
        </p:nvPicPr>
        <p:blipFill>
          <a:blip r:embed="rId4"/>
          <a:stretch>
            <a:fillRect/>
          </a:stretch>
        </p:blipFill>
        <p:spPr>
          <a:xfrm>
            <a:off x="251911" y="1281167"/>
            <a:ext cx="7633317" cy="5048167"/>
          </a:xfrm>
          <a:prstGeom prst="rect">
            <a:avLst/>
          </a:prstGeom>
        </p:spPr>
      </p:pic>
    </p:spTree>
    <p:extLst>
      <p:ext uri="{BB962C8B-B14F-4D97-AF65-F5344CB8AC3E}">
        <p14:creationId xmlns:p14="http://schemas.microsoft.com/office/powerpoint/2010/main" val="37003755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AF986FA-2064-CD40-BA46-ECC5D0B4F7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8626" y="0"/>
            <a:ext cx="2646596" cy="742804"/>
          </a:xfrm>
          <a:prstGeom prst="rect">
            <a:avLst/>
          </a:prstGeom>
        </p:spPr>
      </p:pic>
      <p:sp>
        <p:nvSpPr>
          <p:cNvPr id="10" name="正方形/長方形 9">
            <a:extLst>
              <a:ext uri="{FF2B5EF4-FFF2-40B4-BE49-F238E27FC236}">
                <a16:creationId xmlns:a16="http://schemas.microsoft.com/office/drawing/2014/main" id="{9D7AB86E-B8C2-5048-8C7C-BB120D35B133}"/>
              </a:ext>
            </a:extLst>
          </p:cNvPr>
          <p:cNvSpPr/>
          <p:nvPr/>
        </p:nvSpPr>
        <p:spPr>
          <a:xfrm>
            <a:off x="0" y="6639102"/>
            <a:ext cx="9144000" cy="218897"/>
          </a:xfrm>
          <a:prstGeom prst="rect">
            <a:avLst/>
          </a:prstGeom>
          <a:solidFill>
            <a:srgbClr val="BF0C11"/>
          </a:solidFill>
        </p:spPr>
        <p:style>
          <a:lnRef idx="0">
            <a:schemeClr val="accent2"/>
          </a:lnRef>
          <a:fillRef idx="3">
            <a:schemeClr val="accent2"/>
          </a:fillRef>
          <a:effectRef idx="3">
            <a:schemeClr val="accent2"/>
          </a:effectRef>
          <a:fontRef idx="minor">
            <a:schemeClr val="lt1"/>
          </a:fontRef>
        </p:style>
        <p:txBody>
          <a:bodyPr rtlCol="0" anchor="ctr"/>
          <a:lstStyle/>
          <a:p>
            <a:r>
              <a:rPr lang="en-US" altLang="ja-JP" sz="1000" dirty="0">
                <a:solidFill>
                  <a:schemeClr val="bg1"/>
                </a:solidFill>
              </a:rPr>
              <a:t>Copyright(C) </a:t>
            </a:r>
            <a:r>
              <a:rPr lang="ja-JP" altLang="en-US" sz="1000">
                <a:solidFill>
                  <a:schemeClr val="bg1"/>
                </a:solidFill>
              </a:rPr>
              <a:t>株式会社エフワンコンサルティング </a:t>
            </a:r>
            <a:r>
              <a:rPr lang="en-US" altLang="ja-JP" sz="1000" dirty="0">
                <a:solidFill>
                  <a:schemeClr val="bg1"/>
                </a:solidFill>
              </a:rPr>
              <a:t>All rights reserved.</a:t>
            </a:r>
            <a:r>
              <a:rPr lang="en-US" altLang="ja-JP" sz="1000" dirty="0">
                <a:solidFill>
                  <a:schemeClr val="bg1">
                    <a:lumMod val="50000"/>
                  </a:schemeClr>
                </a:solidFill>
              </a:rPr>
              <a:t> </a:t>
            </a:r>
            <a:endParaRPr lang="ja-JP" altLang="en-US" sz="1000" dirty="0">
              <a:solidFill>
                <a:schemeClr val="bg1">
                  <a:lumMod val="50000"/>
                </a:schemeClr>
              </a:solidFill>
            </a:endParaRPr>
          </a:p>
        </p:txBody>
      </p:sp>
      <p:sp>
        <p:nvSpPr>
          <p:cNvPr id="2" name="正方形/長方形 1">
            <a:extLst>
              <a:ext uri="{FF2B5EF4-FFF2-40B4-BE49-F238E27FC236}">
                <a16:creationId xmlns:a16="http://schemas.microsoft.com/office/drawing/2014/main" id="{C4DAA4EB-649E-FB4C-B520-D98435688AF3}"/>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pic>
        <p:nvPicPr>
          <p:cNvPr id="5" name="図 4">
            <a:extLst>
              <a:ext uri="{FF2B5EF4-FFF2-40B4-BE49-F238E27FC236}">
                <a16:creationId xmlns:a16="http://schemas.microsoft.com/office/drawing/2014/main" id="{5AAC6C0D-1B37-5E43-A547-3012CE336588}"/>
              </a:ext>
            </a:extLst>
          </p:cNvPr>
          <p:cNvPicPr>
            <a:picLocks noChangeAspect="1"/>
          </p:cNvPicPr>
          <p:nvPr/>
        </p:nvPicPr>
        <p:blipFill>
          <a:blip r:embed="rId3"/>
          <a:stretch>
            <a:fillRect/>
          </a:stretch>
        </p:blipFill>
        <p:spPr>
          <a:xfrm>
            <a:off x="5579304" y="4109353"/>
            <a:ext cx="3473068" cy="1899334"/>
          </a:xfrm>
          <a:prstGeom prst="rect">
            <a:avLst/>
          </a:prstGeom>
        </p:spPr>
      </p:pic>
      <p:sp>
        <p:nvSpPr>
          <p:cNvPr id="6" name="テキスト ボックス 5">
            <a:extLst>
              <a:ext uri="{FF2B5EF4-FFF2-40B4-BE49-F238E27FC236}">
                <a16:creationId xmlns:a16="http://schemas.microsoft.com/office/drawing/2014/main" id="{CE282BF0-70F1-2948-803A-373E3D68743F}"/>
              </a:ext>
            </a:extLst>
          </p:cNvPr>
          <p:cNvSpPr txBox="1"/>
          <p:nvPr/>
        </p:nvSpPr>
        <p:spPr>
          <a:xfrm>
            <a:off x="150312" y="125260"/>
            <a:ext cx="3432132" cy="307777"/>
          </a:xfrm>
          <a:prstGeom prst="rect">
            <a:avLst/>
          </a:prstGeom>
          <a:noFill/>
        </p:spPr>
        <p:txBody>
          <a:bodyPr wrap="square" rtlCol="0">
            <a:spAutoFit/>
          </a:bodyPr>
          <a:lstStyle/>
          <a:p>
            <a:r>
              <a:rPr kumimoji="1" lang="en-US" altLang="ja-JP" sz="1400" b="1" dirty="0"/>
              <a:t>STEP</a:t>
            </a:r>
            <a:r>
              <a:rPr kumimoji="1" lang="ja-JP" altLang="en-US" sz="1400" b="1"/>
              <a:t>２−３業態コンセプト８ステップ</a:t>
            </a:r>
          </a:p>
        </p:txBody>
      </p:sp>
      <p:sp>
        <p:nvSpPr>
          <p:cNvPr id="3" name="テキスト ボックス 2">
            <a:extLst>
              <a:ext uri="{FF2B5EF4-FFF2-40B4-BE49-F238E27FC236}">
                <a16:creationId xmlns:a16="http://schemas.microsoft.com/office/drawing/2014/main" id="{3BCEEAF1-3DA5-AA4E-A4EE-742F2F50F82E}"/>
              </a:ext>
            </a:extLst>
          </p:cNvPr>
          <p:cNvSpPr txBox="1"/>
          <p:nvPr/>
        </p:nvSpPr>
        <p:spPr>
          <a:xfrm>
            <a:off x="538619" y="909450"/>
            <a:ext cx="5661765" cy="523220"/>
          </a:xfrm>
          <a:prstGeom prst="rect">
            <a:avLst/>
          </a:prstGeom>
          <a:noFill/>
        </p:spPr>
        <p:txBody>
          <a:bodyPr wrap="square" rtlCol="0">
            <a:spAutoFit/>
          </a:bodyPr>
          <a:lstStyle/>
          <a:p>
            <a:r>
              <a:rPr kumimoji="1" lang="ja-JP" altLang="en-US" sz="2800" b="1"/>
              <a:t>６、販売促進コンセプトの事例</a:t>
            </a:r>
          </a:p>
        </p:txBody>
      </p:sp>
      <p:sp>
        <p:nvSpPr>
          <p:cNvPr id="7" name="テキスト ボックス 6">
            <a:extLst>
              <a:ext uri="{FF2B5EF4-FFF2-40B4-BE49-F238E27FC236}">
                <a16:creationId xmlns:a16="http://schemas.microsoft.com/office/drawing/2014/main" id="{707FA33D-44B3-434E-B1EA-BED8FA717FD8}"/>
              </a:ext>
            </a:extLst>
          </p:cNvPr>
          <p:cNvSpPr txBox="1"/>
          <p:nvPr/>
        </p:nvSpPr>
        <p:spPr>
          <a:xfrm>
            <a:off x="250521" y="1615858"/>
            <a:ext cx="8555276" cy="4801314"/>
          </a:xfrm>
          <a:prstGeom prst="rect">
            <a:avLst/>
          </a:prstGeom>
          <a:noFill/>
          <a:ln>
            <a:solidFill>
              <a:srgbClr val="C00000"/>
            </a:solidFill>
          </a:ln>
        </p:spPr>
        <p:txBody>
          <a:bodyPr wrap="square" rtlCol="0">
            <a:spAutoFit/>
          </a:bodyPr>
          <a:lstStyle/>
          <a:p>
            <a:endParaRPr kumimoji="1" lang="en-US" altLang="ja-JP" u="sng" dirty="0"/>
          </a:p>
          <a:p>
            <a:r>
              <a:rPr kumimoji="1" lang="ja-JP" altLang="en-US" u="sng"/>
              <a:t>（テーマ）：年１回のメニュー変更、３、４回のフェアーを中心に</a:t>
            </a:r>
            <a:endParaRPr kumimoji="1" lang="en-US" altLang="ja-JP" u="sng" dirty="0"/>
          </a:p>
          <a:p>
            <a:r>
              <a:rPr kumimoji="1" lang="ja-JP" altLang="en-US" u="sng"/>
              <a:t>　　　　　　リピーター育成を主に計画する</a:t>
            </a:r>
            <a:endParaRPr kumimoji="1" lang="en-US" altLang="ja-JP" u="sng" dirty="0"/>
          </a:p>
          <a:p>
            <a:endParaRPr lang="en-US" altLang="ja-JP" dirty="0"/>
          </a:p>
          <a:p>
            <a:r>
              <a:rPr kumimoji="1" lang="ja-JP" altLang="en-US"/>
              <a:t>（リピーター来店頻度対策）</a:t>
            </a:r>
            <a:endParaRPr kumimoji="1" lang="en-US" altLang="ja-JP" dirty="0"/>
          </a:p>
          <a:p>
            <a:r>
              <a:rPr lang="ja-JP" altLang="en-US"/>
              <a:t>・看板メニュー及びストーリー型接客でリピーター育成を基本とする</a:t>
            </a:r>
            <a:endParaRPr lang="en-US" altLang="ja-JP" dirty="0"/>
          </a:p>
          <a:p>
            <a:r>
              <a:rPr kumimoji="1" lang="ja-JP" altLang="en-US"/>
              <a:t>・</a:t>
            </a:r>
            <a:r>
              <a:rPr kumimoji="1" lang="en-US" altLang="ja-JP" dirty="0"/>
              <a:t>『</a:t>
            </a:r>
            <a:r>
              <a:rPr kumimoji="1" lang="ja-JP" altLang="en-US"/>
              <a:t>マイレージサービス</a:t>
            </a:r>
            <a:r>
              <a:rPr kumimoji="1" lang="en-US" altLang="ja-JP" dirty="0"/>
              <a:t>』</a:t>
            </a:r>
            <a:r>
              <a:rPr kumimoji="1" lang="ja-JP" altLang="en-US"/>
              <a:t>にて、新規、リピーターを把握した接客展開</a:t>
            </a:r>
            <a:endParaRPr kumimoji="1" lang="en-US" altLang="ja-JP" dirty="0"/>
          </a:p>
          <a:p>
            <a:endParaRPr kumimoji="1" lang="en-US" altLang="ja-JP" dirty="0"/>
          </a:p>
          <a:p>
            <a:r>
              <a:rPr lang="ja-JP" altLang="en-US"/>
              <a:t>（新規、認知度アップ対策）</a:t>
            </a:r>
            <a:endParaRPr lang="en-US" altLang="ja-JP" dirty="0"/>
          </a:p>
          <a:p>
            <a:r>
              <a:rPr kumimoji="1" lang="ja-JP" altLang="en-US"/>
              <a:t>・関係性構築販促を定期的に実施する</a:t>
            </a:r>
            <a:endParaRPr kumimoji="1" lang="en-US" altLang="ja-JP" dirty="0"/>
          </a:p>
          <a:p>
            <a:r>
              <a:rPr lang="ja-JP" altLang="en-US"/>
              <a:t>・朝ビラを定期的に実施する</a:t>
            </a:r>
            <a:endParaRPr lang="en-US" altLang="ja-JP" dirty="0"/>
          </a:p>
          <a:p>
            <a:r>
              <a:rPr kumimoji="1" lang="ja-JP" altLang="en-US"/>
              <a:t>・リピート客への新規紹介制度を展開する</a:t>
            </a:r>
            <a:endParaRPr kumimoji="1" lang="en-US" altLang="ja-JP" dirty="0"/>
          </a:p>
          <a:p>
            <a:endParaRPr lang="en-US" altLang="ja-JP" dirty="0"/>
          </a:p>
          <a:p>
            <a:r>
              <a:rPr kumimoji="1" lang="ja-JP" altLang="en-US"/>
              <a:t>（ターゲット拡大対策）</a:t>
            </a:r>
            <a:endParaRPr kumimoji="1" lang="en-US" altLang="ja-JP" dirty="0"/>
          </a:p>
          <a:p>
            <a:r>
              <a:rPr lang="ja-JP" altLang="en-US"/>
              <a:t>・テイクアウト、デリバリー向け商品開発から取り組む</a:t>
            </a:r>
            <a:endParaRPr lang="en-US" altLang="ja-JP" dirty="0"/>
          </a:p>
          <a:p>
            <a:r>
              <a:rPr lang="ja-JP" altLang="en-US"/>
              <a:t>・オープン直後の入客を施策に注力する</a:t>
            </a:r>
            <a:endParaRPr lang="en-US" altLang="ja-JP" dirty="0"/>
          </a:p>
          <a:p>
            <a:endParaRPr kumimoji="1" lang="ja-JP" altLang="en-US"/>
          </a:p>
        </p:txBody>
      </p:sp>
    </p:spTree>
    <p:extLst>
      <p:ext uri="{BB962C8B-B14F-4D97-AF65-F5344CB8AC3E}">
        <p14:creationId xmlns:p14="http://schemas.microsoft.com/office/powerpoint/2010/main" val="31146208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AF986FA-2064-CD40-BA46-ECC5D0B4F7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8626" y="0"/>
            <a:ext cx="2646596" cy="742804"/>
          </a:xfrm>
          <a:prstGeom prst="rect">
            <a:avLst/>
          </a:prstGeom>
        </p:spPr>
      </p:pic>
      <p:sp>
        <p:nvSpPr>
          <p:cNvPr id="10" name="正方形/長方形 9">
            <a:extLst>
              <a:ext uri="{FF2B5EF4-FFF2-40B4-BE49-F238E27FC236}">
                <a16:creationId xmlns:a16="http://schemas.microsoft.com/office/drawing/2014/main" id="{9D7AB86E-B8C2-5048-8C7C-BB120D35B133}"/>
              </a:ext>
            </a:extLst>
          </p:cNvPr>
          <p:cNvSpPr/>
          <p:nvPr/>
        </p:nvSpPr>
        <p:spPr>
          <a:xfrm>
            <a:off x="0" y="6639102"/>
            <a:ext cx="9144000" cy="218897"/>
          </a:xfrm>
          <a:prstGeom prst="rect">
            <a:avLst/>
          </a:prstGeom>
          <a:solidFill>
            <a:srgbClr val="BF0C11"/>
          </a:solidFill>
        </p:spPr>
        <p:style>
          <a:lnRef idx="0">
            <a:schemeClr val="accent2"/>
          </a:lnRef>
          <a:fillRef idx="3">
            <a:schemeClr val="accent2"/>
          </a:fillRef>
          <a:effectRef idx="3">
            <a:schemeClr val="accent2"/>
          </a:effectRef>
          <a:fontRef idx="minor">
            <a:schemeClr val="lt1"/>
          </a:fontRef>
        </p:style>
        <p:txBody>
          <a:bodyPr rtlCol="0" anchor="ctr"/>
          <a:lstStyle/>
          <a:p>
            <a:r>
              <a:rPr lang="en-US" altLang="ja-JP" sz="1000" dirty="0">
                <a:solidFill>
                  <a:schemeClr val="bg1"/>
                </a:solidFill>
              </a:rPr>
              <a:t>Copyright(C) </a:t>
            </a:r>
            <a:r>
              <a:rPr lang="ja-JP" altLang="en-US" sz="1000">
                <a:solidFill>
                  <a:schemeClr val="bg1"/>
                </a:solidFill>
              </a:rPr>
              <a:t>株式会社エフワンコンサルティング </a:t>
            </a:r>
            <a:r>
              <a:rPr lang="en-US" altLang="ja-JP" sz="1000" dirty="0">
                <a:solidFill>
                  <a:schemeClr val="bg1"/>
                </a:solidFill>
              </a:rPr>
              <a:t>All rights reserved.</a:t>
            </a:r>
            <a:r>
              <a:rPr lang="en-US" altLang="ja-JP" sz="1000" dirty="0">
                <a:solidFill>
                  <a:schemeClr val="bg1">
                    <a:lumMod val="50000"/>
                  </a:schemeClr>
                </a:solidFill>
              </a:rPr>
              <a:t> </a:t>
            </a:r>
            <a:endParaRPr lang="ja-JP" altLang="en-US" sz="1000" dirty="0">
              <a:solidFill>
                <a:schemeClr val="bg1">
                  <a:lumMod val="50000"/>
                </a:schemeClr>
              </a:solidFill>
            </a:endParaRPr>
          </a:p>
        </p:txBody>
      </p:sp>
      <p:sp>
        <p:nvSpPr>
          <p:cNvPr id="2" name="正方形/長方形 1">
            <a:extLst>
              <a:ext uri="{FF2B5EF4-FFF2-40B4-BE49-F238E27FC236}">
                <a16:creationId xmlns:a16="http://schemas.microsoft.com/office/drawing/2014/main" id="{C4DAA4EB-649E-FB4C-B520-D98435688AF3}"/>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pic>
        <p:nvPicPr>
          <p:cNvPr id="5" name="図 4">
            <a:extLst>
              <a:ext uri="{FF2B5EF4-FFF2-40B4-BE49-F238E27FC236}">
                <a16:creationId xmlns:a16="http://schemas.microsoft.com/office/drawing/2014/main" id="{F90AFE79-6A12-CD40-A886-E1B10A647C31}"/>
              </a:ext>
            </a:extLst>
          </p:cNvPr>
          <p:cNvPicPr>
            <a:picLocks noChangeAspect="1"/>
          </p:cNvPicPr>
          <p:nvPr/>
        </p:nvPicPr>
        <p:blipFill>
          <a:blip r:embed="rId3"/>
          <a:stretch>
            <a:fillRect/>
          </a:stretch>
        </p:blipFill>
        <p:spPr>
          <a:xfrm>
            <a:off x="5670932" y="4671513"/>
            <a:ext cx="3473068" cy="1899334"/>
          </a:xfrm>
          <a:prstGeom prst="rect">
            <a:avLst/>
          </a:prstGeom>
        </p:spPr>
      </p:pic>
      <p:sp>
        <p:nvSpPr>
          <p:cNvPr id="6" name="テキスト ボックス 5">
            <a:extLst>
              <a:ext uri="{FF2B5EF4-FFF2-40B4-BE49-F238E27FC236}">
                <a16:creationId xmlns:a16="http://schemas.microsoft.com/office/drawing/2014/main" id="{15B23711-2E3C-144C-8E68-9A24CEFAD8F1}"/>
              </a:ext>
            </a:extLst>
          </p:cNvPr>
          <p:cNvSpPr txBox="1"/>
          <p:nvPr/>
        </p:nvSpPr>
        <p:spPr>
          <a:xfrm>
            <a:off x="150312" y="125260"/>
            <a:ext cx="3432132" cy="307777"/>
          </a:xfrm>
          <a:prstGeom prst="rect">
            <a:avLst/>
          </a:prstGeom>
          <a:noFill/>
        </p:spPr>
        <p:txBody>
          <a:bodyPr wrap="square" rtlCol="0">
            <a:spAutoFit/>
          </a:bodyPr>
          <a:lstStyle/>
          <a:p>
            <a:r>
              <a:rPr kumimoji="1" lang="en-US" altLang="ja-JP" sz="1400" b="1" dirty="0"/>
              <a:t>STEP</a:t>
            </a:r>
            <a:r>
              <a:rPr kumimoji="1" lang="ja-JP" altLang="en-US" sz="1400" b="1"/>
              <a:t>２−３業態コンセプト８ステップ</a:t>
            </a:r>
          </a:p>
        </p:txBody>
      </p:sp>
      <p:sp>
        <p:nvSpPr>
          <p:cNvPr id="7" name="テキスト ボックス 6">
            <a:extLst>
              <a:ext uri="{FF2B5EF4-FFF2-40B4-BE49-F238E27FC236}">
                <a16:creationId xmlns:a16="http://schemas.microsoft.com/office/drawing/2014/main" id="{7A8901AC-CCC4-2D48-822D-52999449D595}"/>
              </a:ext>
            </a:extLst>
          </p:cNvPr>
          <p:cNvSpPr txBox="1"/>
          <p:nvPr/>
        </p:nvSpPr>
        <p:spPr>
          <a:xfrm>
            <a:off x="250521" y="588723"/>
            <a:ext cx="1640909"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nchor="ctr">
            <a:spAutoFit/>
          </a:bodyPr>
          <a:lstStyle/>
          <a:p>
            <a:pPr algn="ctr"/>
            <a:r>
              <a:rPr kumimoji="1" lang="en-US" altLang="ja-JP" sz="2400" b="1" dirty="0"/>
              <a:t>WORK</a:t>
            </a:r>
            <a:endParaRPr kumimoji="1" lang="ja-JP" altLang="en-US" sz="2400" b="1"/>
          </a:p>
        </p:txBody>
      </p:sp>
      <p:sp>
        <p:nvSpPr>
          <p:cNvPr id="3" name="テキスト ボックス 2">
            <a:extLst>
              <a:ext uri="{FF2B5EF4-FFF2-40B4-BE49-F238E27FC236}">
                <a16:creationId xmlns:a16="http://schemas.microsoft.com/office/drawing/2014/main" id="{AEBDAB17-C74C-1340-93F1-54EF4D7358CE}"/>
              </a:ext>
            </a:extLst>
          </p:cNvPr>
          <p:cNvSpPr txBox="1"/>
          <p:nvPr/>
        </p:nvSpPr>
        <p:spPr>
          <a:xfrm>
            <a:off x="1070975" y="1555983"/>
            <a:ext cx="6889315" cy="523220"/>
          </a:xfrm>
          <a:prstGeom prst="rect">
            <a:avLst/>
          </a:prstGeom>
          <a:noFill/>
        </p:spPr>
        <p:txBody>
          <a:bodyPr wrap="square" rtlCol="0">
            <a:spAutoFit/>
          </a:bodyPr>
          <a:lstStyle/>
          <a:p>
            <a:r>
              <a:rPr kumimoji="1" lang="ja-JP" altLang="en-US" sz="2800" b="1"/>
              <a:t>７、ターゲット、利用動機</a:t>
            </a:r>
          </a:p>
        </p:txBody>
      </p:sp>
      <p:sp>
        <p:nvSpPr>
          <p:cNvPr id="9" name="テキスト ボックス 8">
            <a:extLst>
              <a:ext uri="{FF2B5EF4-FFF2-40B4-BE49-F238E27FC236}">
                <a16:creationId xmlns:a16="http://schemas.microsoft.com/office/drawing/2014/main" id="{6851E3EC-73AD-D74E-B6CD-677ECC5B9A01}"/>
              </a:ext>
            </a:extLst>
          </p:cNvPr>
          <p:cNvSpPr txBox="1"/>
          <p:nvPr/>
        </p:nvSpPr>
        <p:spPr>
          <a:xfrm>
            <a:off x="400833" y="2555310"/>
            <a:ext cx="8254651" cy="3539430"/>
          </a:xfrm>
          <a:prstGeom prst="rect">
            <a:avLst/>
          </a:prstGeom>
          <a:noFill/>
          <a:ln>
            <a:solidFill>
              <a:srgbClr val="C00000"/>
            </a:solidFill>
          </a:ln>
        </p:spPr>
        <p:txBody>
          <a:bodyPr wrap="square" rtlCol="0">
            <a:spAutoFit/>
          </a:bodyPr>
          <a:lstStyle/>
          <a:p>
            <a:endParaRPr kumimoji="1" lang="en-US" altLang="ja-JP" sz="2800" b="1" dirty="0"/>
          </a:p>
          <a:p>
            <a:r>
              <a:rPr kumimoji="1" lang="ja-JP" altLang="en-US" sz="2800" b="1"/>
              <a:t>・職業、年代、男女などの属性で考える</a:t>
            </a:r>
            <a:endParaRPr kumimoji="1" lang="en-US" altLang="ja-JP" sz="2800" b="1" dirty="0"/>
          </a:p>
          <a:p>
            <a:endParaRPr lang="en-US" altLang="ja-JP" sz="2800" b="1" dirty="0"/>
          </a:p>
          <a:p>
            <a:r>
              <a:rPr kumimoji="1" lang="ja-JP" altLang="en-US" sz="2800" b="1"/>
              <a:t>・ターゲットが持つと予想される</a:t>
            </a:r>
            <a:r>
              <a:rPr kumimoji="1" lang="en-US" altLang="ja-JP" sz="2800" b="1" dirty="0"/>
              <a:t>『</a:t>
            </a:r>
            <a:r>
              <a:rPr kumimoji="1" lang="ja-JP" altLang="en-US" sz="2800" b="1"/>
              <a:t>不満、願望</a:t>
            </a:r>
            <a:r>
              <a:rPr kumimoji="1" lang="en-US" altLang="ja-JP" sz="2800" b="1" dirty="0"/>
              <a:t>』</a:t>
            </a:r>
            <a:r>
              <a:rPr kumimoji="1" lang="ja-JP" altLang="en-US" sz="2800" b="1"/>
              <a:t>　　</a:t>
            </a:r>
            <a:endParaRPr kumimoji="1" lang="en-US" altLang="ja-JP" sz="2800" b="1" dirty="0"/>
          </a:p>
          <a:p>
            <a:r>
              <a:rPr lang="ja-JP" altLang="en-US" sz="2800" b="1"/>
              <a:t>　を考える</a:t>
            </a:r>
            <a:endParaRPr kumimoji="1" lang="en-US" altLang="ja-JP" sz="2800" b="1" dirty="0"/>
          </a:p>
          <a:p>
            <a:endParaRPr lang="en-US" altLang="ja-JP" sz="2800" b="1" dirty="0"/>
          </a:p>
          <a:p>
            <a:r>
              <a:rPr kumimoji="1" lang="ja-JP" altLang="en-US" sz="2800" b="1"/>
              <a:t>・既存業態に抱く不満や要望</a:t>
            </a:r>
            <a:endParaRPr kumimoji="1" lang="en-US" altLang="ja-JP" sz="2800" b="1" dirty="0"/>
          </a:p>
          <a:p>
            <a:endParaRPr kumimoji="1" lang="ja-JP" altLang="en-US" sz="2800" b="1"/>
          </a:p>
        </p:txBody>
      </p:sp>
    </p:spTree>
    <p:extLst>
      <p:ext uri="{BB962C8B-B14F-4D97-AF65-F5344CB8AC3E}">
        <p14:creationId xmlns:p14="http://schemas.microsoft.com/office/powerpoint/2010/main" val="13411354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AF986FA-2064-CD40-BA46-ECC5D0B4F7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8626" y="0"/>
            <a:ext cx="2646596" cy="742804"/>
          </a:xfrm>
          <a:prstGeom prst="rect">
            <a:avLst/>
          </a:prstGeom>
        </p:spPr>
      </p:pic>
      <p:sp>
        <p:nvSpPr>
          <p:cNvPr id="10" name="正方形/長方形 9">
            <a:extLst>
              <a:ext uri="{FF2B5EF4-FFF2-40B4-BE49-F238E27FC236}">
                <a16:creationId xmlns:a16="http://schemas.microsoft.com/office/drawing/2014/main" id="{9D7AB86E-B8C2-5048-8C7C-BB120D35B133}"/>
              </a:ext>
            </a:extLst>
          </p:cNvPr>
          <p:cNvSpPr/>
          <p:nvPr/>
        </p:nvSpPr>
        <p:spPr>
          <a:xfrm>
            <a:off x="0" y="6639102"/>
            <a:ext cx="9144000" cy="218897"/>
          </a:xfrm>
          <a:prstGeom prst="rect">
            <a:avLst/>
          </a:prstGeom>
          <a:solidFill>
            <a:srgbClr val="BF0C11"/>
          </a:solidFill>
        </p:spPr>
        <p:style>
          <a:lnRef idx="0">
            <a:schemeClr val="accent2"/>
          </a:lnRef>
          <a:fillRef idx="3">
            <a:schemeClr val="accent2"/>
          </a:fillRef>
          <a:effectRef idx="3">
            <a:schemeClr val="accent2"/>
          </a:effectRef>
          <a:fontRef idx="minor">
            <a:schemeClr val="lt1"/>
          </a:fontRef>
        </p:style>
        <p:txBody>
          <a:bodyPr rtlCol="0" anchor="ctr"/>
          <a:lstStyle/>
          <a:p>
            <a:r>
              <a:rPr lang="en-US" altLang="ja-JP" sz="1000" dirty="0">
                <a:solidFill>
                  <a:schemeClr val="bg1"/>
                </a:solidFill>
              </a:rPr>
              <a:t>Copyright(C) </a:t>
            </a:r>
            <a:r>
              <a:rPr lang="ja-JP" altLang="en-US" sz="1000">
                <a:solidFill>
                  <a:schemeClr val="bg1"/>
                </a:solidFill>
              </a:rPr>
              <a:t>株式会社エフワンコンサルティング </a:t>
            </a:r>
            <a:r>
              <a:rPr lang="en-US" altLang="ja-JP" sz="1000" dirty="0">
                <a:solidFill>
                  <a:schemeClr val="bg1"/>
                </a:solidFill>
              </a:rPr>
              <a:t>All rights reserved.</a:t>
            </a:r>
            <a:r>
              <a:rPr lang="en-US" altLang="ja-JP" sz="1000" dirty="0">
                <a:solidFill>
                  <a:schemeClr val="bg1">
                    <a:lumMod val="50000"/>
                  </a:schemeClr>
                </a:solidFill>
              </a:rPr>
              <a:t> </a:t>
            </a:r>
            <a:endParaRPr lang="ja-JP" altLang="en-US" sz="1000" dirty="0">
              <a:solidFill>
                <a:schemeClr val="bg1">
                  <a:lumMod val="50000"/>
                </a:schemeClr>
              </a:solidFill>
            </a:endParaRPr>
          </a:p>
        </p:txBody>
      </p:sp>
      <p:sp>
        <p:nvSpPr>
          <p:cNvPr id="2" name="正方形/長方形 1">
            <a:extLst>
              <a:ext uri="{FF2B5EF4-FFF2-40B4-BE49-F238E27FC236}">
                <a16:creationId xmlns:a16="http://schemas.microsoft.com/office/drawing/2014/main" id="{C4DAA4EB-649E-FB4C-B520-D98435688AF3}"/>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pic>
        <p:nvPicPr>
          <p:cNvPr id="5" name="図 4">
            <a:extLst>
              <a:ext uri="{FF2B5EF4-FFF2-40B4-BE49-F238E27FC236}">
                <a16:creationId xmlns:a16="http://schemas.microsoft.com/office/drawing/2014/main" id="{F90AFE79-6A12-CD40-A886-E1B10A647C31}"/>
              </a:ext>
            </a:extLst>
          </p:cNvPr>
          <p:cNvPicPr>
            <a:picLocks noChangeAspect="1"/>
          </p:cNvPicPr>
          <p:nvPr/>
        </p:nvPicPr>
        <p:blipFill>
          <a:blip r:embed="rId3"/>
          <a:stretch>
            <a:fillRect/>
          </a:stretch>
        </p:blipFill>
        <p:spPr>
          <a:xfrm>
            <a:off x="7346794" y="5587999"/>
            <a:ext cx="1797206" cy="982847"/>
          </a:xfrm>
          <a:prstGeom prst="rect">
            <a:avLst/>
          </a:prstGeom>
        </p:spPr>
      </p:pic>
      <p:sp>
        <p:nvSpPr>
          <p:cNvPr id="6" name="テキスト ボックス 5">
            <a:extLst>
              <a:ext uri="{FF2B5EF4-FFF2-40B4-BE49-F238E27FC236}">
                <a16:creationId xmlns:a16="http://schemas.microsoft.com/office/drawing/2014/main" id="{15B23711-2E3C-144C-8E68-9A24CEFAD8F1}"/>
              </a:ext>
            </a:extLst>
          </p:cNvPr>
          <p:cNvSpPr txBox="1"/>
          <p:nvPr/>
        </p:nvSpPr>
        <p:spPr>
          <a:xfrm>
            <a:off x="150312" y="125260"/>
            <a:ext cx="3432132" cy="307777"/>
          </a:xfrm>
          <a:prstGeom prst="rect">
            <a:avLst/>
          </a:prstGeom>
          <a:noFill/>
        </p:spPr>
        <p:txBody>
          <a:bodyPr wrap="square" rtlCol="0">
            <a:spAutoFit/>
          </a:bodyPr>
          <a:lstStyle/>
          <a:p>
            <a:r>
              <a:rPr kumimoji="1" lang="en-US" altLang="ja-JP" sz="1400" b="1" dirty="0"/>
              <a:t>STEP</a:t>
            </a:r>
            <a:r>
              <a:rPr kumimoji="1" lang="ja-JP" altLang="en-US" sz="1400" b="1"/>
              <a:t>２−３業態コンセプト８ステップ</a:t>
            </a:r>
          </a:p>
        </p:txBody>
      </p:sp>
      <p:sp>
        <p:nvSpPr>
          <p:cNvPr id="7" name="テキスト ボックス 6">
            <a:extLst>
              <a:ext uri="{FF2B5EF4-FFF2-40B4-BE49-F238E27FC236}">
                <a16:creationId xmlns:a16="http://schemas.microsoft.com/office/drawing/2014/main" id="{7A8901AC-CCC4-2D48-822D-52999449D595}"/>
              </a:ext>
            </a:extLst>
          </p:cNvPr>
          <p:cNvSpPr txBox="1"/>
          <p:nvPr/>
        </p:nvSpPr>
        <p:spPr>
          <a:xfrm>
            <a:off x="250521" y="402460"/>
            <a:ext cx="1640909"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nchor="ctr">
            <a:spAutoFit/>
          </a:bodyPr>
          <a:lstStyle/>
          <a:p>
            <a:pPr algn="ctr"/>
            <a:r>
              <a:rPr kumimoji="1" lang="en-US" altLang="ja-JP" sz="2400" b="1" dirty="0"/>
              <a:t>WORK</a:t>
            </a:r>
            <a:endParaRPr kumimoji="1" lang="ja-JP" altLang="en-US" sz="2400" b="1"/>
          </a:p>
        </p:txBody>
      </p:sp>
      <p:sp>
        <p:nvSpPr>
          <p:cNvPr id="3" name="テキスト ボックス 2">
            <a:extLst>
              <a:ext uri="{FF2B5EF4-FFF2-40B4-BE49-F238E27FC236}">
                <a16:creationId xmlns:a16="http://schemas.microsoft.com/office/drawing/2014/main" id="{AEBDAB17-C74C-1340-93F1-54EF4D7358CE}"/>
              </a:ext>
            </a:extLst>
          </p:cNvPr>
          <p:cNvSpPr txBox="1"/>
          <p:nvPr/>
        </p:nvSpPr>
        <p:spPr>
          <a:xfrm>
            <a:off x="123984" y="941270"/>
            <a:ext cx="3534892" cy="400110"/>
          </a:xfrm>
          <a:prstGeom prst="rect">
            <a:avLst/>
          </a:prstGeom>
          <a:noFill/>
        </p:spPr>
        <p:txBody>
          <a:bodyPr wrap="square" rtlCol="0">
            <a:spAutoFit/>
          </a:bodyPr>
          <a:lstStyle/>
          <a:p>
            <a:r>
              <a:rPr kumimoji="1" lang="ja-JP" altLang="en-US" sz="2000" b="1"/>
              <a:t>７、ターゲット、利用動機</a:t>
            </a:r>
          </a:p>
        </p:txBody>
      </p:sp>
      <p:pic>
        <p:nvPicPr>
          <p:cNvPr id="8" name="図 7">
            <a:extLst>
              <a:ext uri="{FF2B5EF4-FFF2-40B4-BE49-F238E27FC236}">
                <a16:creationId xmlns:a16="http://schemas.microsoft.com/office/drawing/2014/main" id="{B399DDC1-9D8A-854D-B559-051F0071E3E8}"/>
              </a:ext>
            </a:extLst>
          </p:cNvPr>
          <p:cNvPicPr>
            <a:picLocks noChangeAspect="1"/>
          </p:cNvPicPr>
          <p:nvPr/>
        </p:nvPicPr>
        <p:blipFill>
          <a:blip r:embed="rId4"/>
          <a:stretch>
            <a:fillRect/>
          </a:stretch>
        </p:blipFill>
        <p:spPr>
          <a:xfrm>
            <a:off x="150312" y="1372357"/>
            <a:ext cx="7317288" cy="5195707"/>
          </a:xfrm>
          <a:prstGeom prst="rect">
            <a:avLst/>
          </a:prstGeom>
        </p:spPr>
      </p:pic>
    </p:spTree>
    <p:extLst>
      <p:ext uri="{BB962C8B-B14F-4D97-AF65-F5344CB8AC3E}">
        <p14:creationId xmlns:p14="http://schemas.microsoft.com/office/powerpoint/2010/main" val="39034601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AF986FA-2064-CD40-BA46-ECC5D0B4F7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8626" y="0"/>
            <a:ext cx="2646596" cy="742804"/>
          </a:xfrm>
          <a:prstGeom prst="rect">
            <a:avLst/>
          </a:prstGeom>
        </p:spPr>
      </p:pic>
      <p:sp>
        <p:nvSpPr>
          <p:cNvPr id="10" name="正方形/長方形 9">
            <a:extLst>
              <a:ext uri="{FF2B5EF4-FFF2-40B4-BE49-F238E27FC236}">
                <a16:creationId xmlns:a16="http://schemas.microsoft.com/office/drawing/2014/main" id="{9D7AB86E-B8C2-5048-8C7C-BB120D35B133}"/>
              </a:ext>
            </a:extLst>
          </p:cNvPr>
          <p:cNvSpPr/>
          <p:nvPr/>
        </p:nvSpPr>
        <p:spPr>
          <a:xfrm>
            <a:off x="0" y="6639102"/>
            <a:ext cx="9144000" cy="218897"/>
          </a:xfrm>
          <a:prstGeom prst="rect">
            <a:avLst/>
          </a:prstGeom>
          <a:solidFill>
            <a:srgbClr val="BF0C11"/>
          </a:solidFill>
        </p:spPr>
        <p:style>
          <a:lnRef idx="0">
            <a:schemeClr val="accent2"/>
          </a:lnRef>
          <a:fillRef idx="3">
            <a:schemeClr val="accent2"/>
          </a:fillRef>
          <a:effectRef idx="3">
            <a:schemeClr val="accent2"/>
          </a:effectRef>
          <a:fontRef idx="minor">
            <a:schemeClr val="lt1"/>
          </a:fontRef>
        </p:style>
        <p:txBody>
          <a:bodyPr rtlCol="0" anchor="ctr"/>
          <a:lstStyle/>
          <a:p>
            <a:r>
              <a:rPr lang="en-US" altLang="ja-JP" sz="1000" dirty="0">
                <a:solidFill>
                  <a:schemeClr val="bg1"/>
                </a:solidFill>
              </a:rPr>
              <a:t>Copyright(C) </a:t>
            </a:r>
            <a:r>
              <a:rPr lang="ja-JP" altLang="en-US" sz="1000">
                <a:solidFill>
                  <a:schemeClr val="bg1"/>
                </a:solidFill>
              </a:rPr>
              <a:t>株式会社エフワンコンサルティング </a:t>
            </a:r>
            <a:r>
              <a:rPr lang="en-US" altLang="ja-JP" sz="1000" dirty="0">
                <a:solidFill>
                  <a:schemeClr val="bg1"/>
                </a:solidFill>
              </a:rPr>
              <a:t>All rights reserved.</a:t>
            </a:r>
            <a:r>
              <a:rPr lang="en-US" altLang="ja-JP" sz="1000" dirty="0">
                <a:solidFill>
                  <a:schemeClr val="bg1">
                    <a:lumMod val="50000"/>
                  </a:schemeClr>
                </a:solidFill>
              </a:rPr>
              <a:t> </a:t>
            </a:r>
            <a:endParaRPr lang="ja-JP" altLang="en-US" sz="1000" dirty="0">
              <a:solidFill>
                <a:schemeClr val="bg1">
                  <a:lumMod val="50000"/>
                </a:schemeClr>
              </a:solidFill>
            </a:endParaRPr>
          </a:p>
        </p:txBody>
      </p:sp>
      <p:sp>
        <p:nvSpPr>
          <p:cNvPr id="2" name="正方形/長方形 1">
            <a:extLst>
              <a:ext uri="{FF2B5EF4-FFF2-40B4-BE49-F238E27FC236}">
                <a16:creationId xmlns:a16="http://schemas.microsoft.com/office/drawing/2014/main" id="{C4DAA4EB-649E-FB4C-B520-D98435688AF3}"/>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pic>
        <p:nvPicPr>
          <p:cNvPr id="5" name="図 4">
            <a:extLst>
              <a:ext uri="{FF2B5EF4-FFF2-40B4-BE49-F238E27FC236}">
                <a16:creationId xmlns:a16="http://schemas.microsoft.com/office/drawing/2014/main" id="{5AAC6C0D-1B37-5E43-A547-3012CE336588}"/>
              </a:ext>
            </a:extLst>
          </p:cNvPr>
          <p:cNvPicPr>
            <a:picLocks noChangeAspect="1"/>
          </p:cNvPicPr>
          <p:nvPr/>
        </p:nvPicPr>
        <p:blipFill>
          <a:blip r:embed="rId3"/>
          <a:stretch>
            <a:fillRect/>
          </a:stretch>
        </p:blipFill>
        <p:spPr>
          <a:xfrm>
            <a:off x="5670932" y="4480459"/>
            <a:ext cx="3473068" cy="1899334"/>
          </a:xfrm>
          <a:prstGeom prst="rect">
            <a:avLst/>
          </a:prstGeom>
        </p:spPr>
      </p:pic>
      <p:sp>
        <p:nvSpPr>
          <p:cNvPr id="6" name="テキスト ボックス 5">
            <a:extLst>
              <a:ext uri="{FF2B5EF4-FFF2-40B4-BE49-F238E27FC236}">
                <a16:creationId xmlns:a16="http://schemas.microsoft.com/office/drawing/2014/main" id="{89A7E52C-1E75-6C4C-8116-F22FE89063E3}"/>
              </a:ext>
            </a:extLst>
          </p:cNvPr>
          <p:cNvSpPr txBox="1"/>
          <p:nvPr/>
        </p:nvSpPr>
        <p:spPr>
          <a:xfrm>
            <a:off x="150312" y="125260"/>
            <a:ext cx="3432132" cy="307777"/>
          </a:xfrm>
          <a:prstGeom prst="rect">
            <a:avLst/>
          </a:prstGeom>
          <a:noFill/>
        </p:spPr>
        <p:txBody>
          <a:bodyPr wrap="square" rtlCol="0">
            <a:spAutoFit/>
          </a:bodyPr>
          <a:lstStyle/>
          <a:p>
            <a:r>
              <a:rPr kumimoji="1" lang="en-US" altLang="ja-JP" sz="1400" b="1" dirty="0"/>
              <a:t>STEP</a:t>
            </a:r>
            <a:r>
              <a:rPr kumimoji="1" lang="ja-JP" altLang="en-US" sz="1400" b="1"/>
              <a:t>２−３業態コンセプト８ステップ</a:t>
            </a:r>
          </a:p>
        </p:txBody>
      </p:sp>
      <p:sp>
        <p:nvSpPr>
          <p:cNvPr id="3" name="テキスト ボックス 2">
            <a:extLst>
              <a:ext uri="{FF2B5EF4-FFF2-40B4-BE49-F238E27FC236}">
                <a16:creationId xmlns:a16="http://schemas.microsoft.com/office/drawing/2014/main" id="{E7B145B7-AFFF-E742-BA39-A57211283987}"/>
              </a:ext>
            </a:extLst>
          </p:cNvPr>
          <p:cNvSpPr txBox="1"/>
          <p:nvPr/>
        </p:nvSpPr>
        <p:spPr>
          <a:xfrm>
            <a:off x="413359" y="1025363"/>
            <a:ext cx="5935267" cy="523220"/>
          </a:xfrm>
          <a:prstGeom prst="rect">
            <a:avLst/>
          </a:prstGeom>
          <a:noFill/>
        </p:spPr>
        <p:txBody>
          <a:bodyPr wrap="square" rtlCol="0">
            <a:spAutoFit/>
          </a:bodyPr>
          <a:lstStyle/>
          <a:p>
            <a:r>
              <a:rPr kumimoji="1" lang="ja-JP" altLang="en-US" sz="2800" b="1"/>
              <a:t>７、ターゲット、利用動機の事例</a:t>
            </a:r>
          </a:p>
        </p:txBody>
      </p:sp>
      <p:sp>
        <p:nvSpPr>
          <p:cNvPr id="7" name="テキスト ボックス 6">
            <a:extLst>
              <a:ext uri="{FF2B5EF4-FFF2-40B4-BE49-F238E27FC236}">
                <a16:creationId xmlns:a16="http://schemas.microsoft.com/office/drawing/2014/main" id="{488C65DF-8BFD-E44D-9674-96D181D59B9D}"/>
              </a:ext>
            </a:extLst>
          </p:cNvPr>
          <p:cNvSpPr txBox="1"/>
          <p:nvPr/>
        </p:nvSpPr>
        <p:spPr>
          <a:xfrm>
            <a:off x="375781" y="1991638"/>
            <a:ext cx="8116866" cy="3139321"/>
          </a:xfrm>
          <a:prstGeom prst="rect">
            <a:avLst/>
          </a:prstGeom>
          <a:noFill/>
          <a:ln>
            <a:solidFill>
              <a:srgbClr val="C00000"/>
            </a:solidFill>
          </a:ln>
        </p:spPr>
        <p:txBody>
          <a:bodyPr wrap="square" rtlCol="0">
            <a:spAutoFit/>
          </a:bodyPr>
          <a:lstStyle/>
          <a:p>
            <a:endParaRPr kumimoji="1" lang="en-US" altLang="ja-JP" dirty="0"/>
          </a:p>
          <a:p>
            <a:r>
              <a:rPr kumimoji="1" lang="ja-JP" altLang="en-US"/>
              <a:t>（属性）◯才代男性サラリーマン、２、</a:t>
            </a:r>
            <a:r>
              <a:rPr kumimoji="1" lang="en-US" altLang="ja-JP" dirty="0"/>
              <a:t>30</a:t>
            </a:r>
            <a:r>
              <a:rPr kumimoji="1" lang="ja-JP" altLang="en-US"/>
              <a:t>代カロリーを気にする女性</a:t>
            </a:r>
            <a:r>
              <a:rPr kumimoji="1" lang="en-US" altLang="ja-JP" dirty="0"/>
              <a:t>O L</a:t>
            </a:r>
          </a:p>
          <a:p>
            <a:endParaRPr lang="en-US" altLang="ja-JP" dirty="0"/>
          </a:p>
          <a:p>
            <a:r>
              <a:rPr kumimoji="1" lang="ja-JP" altLang="en-US"/>
              <a:t>（不満、要望）：冷食だらけの大箱居酒屋に飽き飽きの４、</a:t>
            </a:r>
            <a:r>
              <a:rPr kumimoji="1" lang="en-US" altLang="ja-JP" dirty="0"/>
              <a:t>50</a:t>
            </a:r>
            <a:r>
              <a:rPr kumimoji="1" lang="ja-JP" altLang="en-US"/>
              <a:t>代管理職</a:t>
            </a:r>
            <a:endParaRPr kumimoji="1" lang="en-US" altLang="ja-JP" dirty="0"/>
          </a:p>
          <a:p>
            <a:endParaRPr lang="en-US" altLang="ja-JP" dirty="0"/>
          </a:p>
          <a:p>
            <a:r>
              <a:rPr kumimoji="1" lang="ja-JP" altLang="en-US"/>
              <a:t>（不満、願望）：健康を意識し糖質</a:t>
            </a:r>
            <a:r>
              <a:rPr kumimoji="1" lang="en-US" altLang="ja-JP" dirty="0"/>
              <a:t>OFF</a:t>
            </a:r>
            <a:r>
              <a:rPr kumimoji="1" lang="ja-JP" altLang="en-US"/>
              <a:t>ダイエットを考える〇〇〇〇</a:t>
            </a:r>
            <a:endParaRPr kumimoji="1" lang="en-US" altLang="ja-JP" dirty="0"/>
          </a:p>
          <a:p>
            <a:endParaRPr lang="en-US" altLang="ja-JP" dirty="0"/>
          </a:p>
          <a:p>
            <a:r>
              <a:rPr kumimoji="1" lang="ja-JP" altLang="en-US"/>
              <a:t>（利用動機）：会社帰りにちょっと１杯、明日への活力充電</a:t>
            </a:r>
            <a:endParaRPr kumimoji="1" lang="en-US" altLang="ja-JP" dirty="0"/>
          </a:p>
          <a:p>
            <a:endParaRPr lang="en-US" altLang="ja-JP" dirty="0"/>
          </a:p>
          <a:p>
            <a:r>
              <a:rPr kumimoji="1" lang="ja-JP" altLang="en-US"/>
              <a:t>（利用動機）：ビール好きの為のクラフトビール</a:t>
            </a:r>
            <a:r>
              <a:rPr kumimoji="1" lang="en-US" altLang="ja-JP" dirty="0"/>
              <a:t>20</a:t>
            </a:r>
            <a:r>
              <a:rPr kumimoji="1" lang="ja-JP" altLang="en-US"/>
              <a:t>種類</a:t>
            </a:r>
            <a:endParaRPr kumimoji="1" lang="en-US" altLang="ja-JP" dirty="0"/>
          </a:p>
          <a:p>
            <a:endParaRPr kumimoji="1" lang="en-US" altLang="ja-JP" dirty="0"/>
          </a:p>
        </p:txBody>
      </p:sp>
    </p:spTree>
    <p:extLst>
      <p:ext uri="{BB962C8B-B14F-4D97-AF65-F5344CB8AC3E}">
        <p14:creationId xmlns:p14="http://schemas.microsoft.com/office/powerpoint/2010/main" val="90708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AF986FA-2064-CD40-BA46-ECC5D0B4F73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48626" y="0"/>
            <a:ext cx="2646596" cy="742804"/>
          </a:xfrm>
          <a:prstGeom prst="rect">
            <a:avLst/>
          </a:prstGeom>
        </p:spPr>
      </p:pic>
      <p:sp>
        <p:nvSpPr>
          <p:cNvPr id="10" name="正方形/長方形 9">
            <a:extLst>
              <a:ext uri="{FF2B5EF4-FFF2-40B4-BE49-F238E27FC236}">
                <a16:creationId xmlns:a16="http://schemas.microsoft.com/office/drawing/2014/main" id="{9D7AB86E-B8C2-5048-8C7C-BB120D35B133}"/>
              </a:ext>
            </a:extLst>
          </p:cNvPr>
          <p:cNvSpPr/>
          <p:nvPr/>
        </p:nvSpPr>
        <p:spPr>
          <a:xfrm>
            <a:off x="0" y="6639102"/>
            <a:ext cx="9144000" cy="218897"/>
          </a:xfrm>
          <a:prstGeom prst="rect">
            <a:avLst/>
          </a:prstGeom>
          <a:solidFill>
            <a:srgbClr val="BF0C11"/>
          </a:solidFill>
        </p:spPr>
        <p:style>
          <a:lnRef idx="0">
            <a:schemeClr val="accent2"/>
          </a:lnRef>
          <a:fillRef idx="3">
            <a:schemeClr val="accent2"/>
          </a:fillRef>
          <a:effectRef idx="3">
            <a:schemeClr val="accent2"/>
          </a:effectRef>
          <a:fontRef idx="minor">
            <a:schemeClr val="lt1"/>
          </a:fontRef>
        </p:style>
        <p:txBody>
          <a:bodyPr rtlCol="0" anchor="ctr"/>
          <a:lstStyle/>
          <a:p>
            <a:r>
              <a:rPr lang="en-US" altLang="ja-JP" sz="1000" dirty="0">
                <a:solidFill>
                  <a:schemeClr val="bg1"/>
                </a:solidFill>
              </a:rPr>
              <a:t>Copyright(C) </a:t>
            </a:r>
            <a:r>
              <a:rPr lang="ja-JP" altLang="en-US" sz="1000">
                <a:solidFill>
                  <a:schemeClr val="bg1"/>
                </a:solidFill>
              </a:rPr>
              <a:t>株式会社エフワンコンサルティング </a:t>
            </a:r>
            <a:r>
              <a:rPr lang="en-US" altLang="ja-JP" sz="1000" dirty="0">
                <a:solidFill>
                  <a:schemeClr val="bg1"/>
                </a:solidFill>
              </a:rPr>
              <a:t>All rights reserved.</a:t>
            </a:r>
            <a:r>
              <a:rPr lang="en-US" altLang="ja-JP" sz="1000" dirty="0">
                <a:solidFill>
                  <a:schemeClr val="bg1">
                    <a:lumMod val="50000"/>
                  </a:schemeClr>
                </a:solidFill>
              </a:rPr>
              <a:t> </a:t>
            </a:r>
            <a:endParaRPr lang="ja-JP" altLang="en-US" sz="1000" dirty="0">
              <a:solidFill>
                <a:schemeClr val="bg1">
                  <a:lumMod val="50000"/>
                </a:schemeClr>
              </a:solidFill>
            </a:endParaRPr>
          </a:p>
        </p:txBody>
      </p:sp>
      <p:sp>
        <p:nvSpPr>
          <p:cNvPr id="2" name="正方形/長方形 1">
            <a:extLst>
              <a:ext uri="{FF2B5EF4-FFF2-40B4-BE49-F238E27FC236}">
                <a16:creationId xmlns:a16="http://schemas.microsoft.com/office/drawing/2014/main" id="{C4DAA4EB-649E-FB4C-B520-D98435688AF3}"/>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pic>
        <p:nvPicPr>
          <p:cNvPr id="5" name="図 4">
            <a:extLst>
              <a:ext uri="{FF2B5EF4-FFF2-40B4-BE49-F238E27FC236}">
                <a16:creationId xmlns:a16="http://schemas.microsoft.com/office/drawing/2014/main" id="{B044E8D6-B93D-664C-8F0C-F92FE741EB84}"/>
              </a:ext>
            </a:extLst>
          </p:cNvPr>
          <p:cNvPicPr>
            <a:picLocks noChangeAspect="1"/>
          </p:cNvPicPr>
          <p:nvPr/>
        </p:nvPicPr>
        <p:blipFill>
          <a:blip r:embed="rId4"/>
          <a:stretch>
            <a:fillRect/>
          </a:stretch>
        </p:blipFill>
        <p:spPr>
          <a:xfrm>
            <a:off x="5579304" y="4109353"/>
            <a:ext cx="3473068" cy="1899334"/>
          </a:xfrm>
          <a:prstGeom prst="rect">
            <a:avLst/>
          </a:prstGeom>
        </p:spPr>
      </p:pic>
      <p:sp>
        <p:nvSpPr>
          <p:cNvPr id="3" name="テキスト ボックス 2">
            <a:extLst>
              <a:ext uri="{FF2B5EF4-FFF2-40B4-BE49-F238E27FC236}">
                <a16:creationId xmlns:a16="http://schemas.microsoft.com/office/drawing/2014/main" id="{C3203848-98DA-6C44-9996-6168D89E89EF}"/>
              </a:ext>
            </a:extLst>
          </p:cNvPr>
          <p:cNvSpPr txBox="1"/>
          <p:nvPr/>
        </p:nvSpPr>
        <p:spPr>
          <a:xfrm>
            <a:off x="776614" y="742804"/>
            <a:ext cx="7590772" cy="4031873"/>
          </a:xfrm>
          <a:prstGeom prst="rect">
            <a:avLst/>
          </a:prstGeom>
          <a:noFill/>
        </p:spPr>
        <p:txBody>
          <a:bodyPr wrap="square" rtlCol="0">
            <a:spAutoFit/>
          </a:bodyPr>
          <a:lstStyle/>
          <a:p>
            <a:r>
              <a:rPr kumimoji="1" lang="ja-JP" altLang="en-US" sz="2800"/>
              <a:t>先ず最初に、</a:t>
            </a:r>
            <a:endParaRPr kumimoji="1" lang="en-US" altLang="ja-JP" sz="2800" dirty="0"/>
          </a:p>
          <a:p>
            <a:endParaRPr lang="en-US" altLang="ja-JP" sz="2800" dirty="0"/>
          </a:p>
          <a:p>
            <a:r>
              <a:rPr kumimoji="1" lang="ja-JP" altLang="en-US" sz="2800"/>
              <a:t>聞き慣れた言葉ですが、</a:t>
            </a:r>
            <a:endParaRPr kumimoji="1" lang="en-US" altLang="ja-JP" sz="2800" dirty="0"/>
          </a:p>
          <a:p>
            <a:endParaRPr lang="en-US" altLang="ja-JP" sz="2800" dirty="0"/>
          </a:p>
          <a:p>
            <a:endParaRPr kumimoji="1" lang="en-US" altLang="ja-JP" sz="2800" dirty="0"/>
          </a:p>
          <a:p>
            <a:r>
              <a:rPr lang="ja-JP" altLang="en-US" sz="3200" b="1">
                <a:solidFill>
                  <a:srgbClr val="C00000"/>
                </a:solidFill>
              </a:rPr>
              <a:t>業種・業態</a:t>
            </a:r>
            <a:endParaRPr lang="en-US" altLang="ja-JP" sz="3200" b="1" dirty="0">
              <a:solidFill>
                <a:srgbClr val="C00000"/>
              </a:solidFill>
            </a:endParaRPr>
          </a:p>
          <a:p>
            <a:endParaRPr lang="en-US" altLang="ja-JP" sz="2800" dirty="0"/>
          </a:p>
          <a:p>
            <a:endParaRPr lang="en-US" altLang="ja-JP" sz="2800" dirty="0"/>
          </a:p>
          <a:p>
            <a:r>
              <a:rPr lang="ja-JP" altLang="en-US" sz="2800"/>
              <a:t>という言葉、皆さんご存知だと思います。</a:t>
            </a:r>
            <a:endParaRPr kumimoji="1" lang="ja-JP" altLang="en-US" sz="2800"/>
          </a:p>
        </p:txBody>
      </p:sp>
      <p:sp>
        <p:nvSpPr>
          <p:cNvPr id="6" name="テキスト ボックス 5">
            <a:extLst>
              <a:ext uri="{FF2B5EF4-FFF2-40B4-BE49-F238E27FC236}">
                <a16:creationId xmlns:a16="http://schemas.microsoft.com/office/drawing/2014/main" id="{4BE0ADF0-1260-A542-BC70-BAE569A8F2B2}"/>
              </a:ext>
            </a:extLst>
          </p:cNvPr>
          <p:cNvSpPr txBox="1"/>
          <p:nvPr/>
        </p:nvSpPr>
        <p:spPr>
          <a:xfrm>
            <a:off x="300625" y="125260"/>
            <a:ext cx="3068876" cy="307777"/>
          </a:xfrm>
          <a:prstGeom prst="rect">
            <a:avLst/>
          </a:prstGeom>
          <a:noFill/>
        </p:spPr>
        <p:txBody>
          <a:bodyPr wrap="square" rtlCol="0">
            <a:spAutoFit/>
          </a:bodyPr>
          <a:lstStyle/>
          <a:p>
            <a:r>
              <a:rPr kumimoji="1" lang="en-US" altLang="ja-JP" sz="1400" b="1" dirty="0"/>
              <a:t>STEP</a:t>
            </a:r>
            <a:r>
              <a:rPr kumimoji="1" lang="ja-JP" altLang="en-US" sz="1400" b="1"/>
              <a:t>２−１業種・業態とは</a:t>
            </a:r>
          </a:p>
        </p:txBody>
      </p:sp>
    </p:spTree>
    <p:extLst>
      <p:ext uri="{BB962C8B-B14F-4D97-AF65-F5344CB8AC3E}">
        <p14:creationId xmlns:p14="http://schemas.microsoft.com/office/powerpoint/2010/main" val="10915979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AF986FA-2064-CD40-BA46-ECC5D0B4F7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8626" y="0"/>
            <a:ext cx="2646596" cy="742804"/>
          </a:xfrm>
          <a:prstGeom prst="rect">
            <a:avLst/>
          </a:prstGeom>
        </p:spPr>
      </p:pic>
      <p:sp>
        <p:nvSpPr>
          <p:cNvPr id="10" name="正方形/長方形 9">
            <a:extLst>
              <a:ext uri="{FF2B5EF4-FFF2-40B4-BE49-F238E27FC236}">
                <a16:creationId xmlns:a16="http://schemas.microsoft.com/office/drawing/2014/main" id="{9D7AB86E-B8C2-5048-8C7C-BB120D35B133}"/>
              </a:ext>
            </a:extLst>
          </p:cNvPr>
          <p:cNvSpPr/>
          <p:nvPr/>
        </p:nvSpPr>
        <p:spPr>
          <a:xfrm>
            <a:off x="0" y="6639102"/>
            <a:ext cx="9144000" cy="218897"/>
          </a:xfrm>
          <a:prstGeom prst="rect">
            <a:avLst/>
          </a:prstGeom>
          <a:solidFill>
            <a:srgbClr val="BF0C11"/>
          </a:solidFill>
        </p:spPr>
        <p:style>
          <a:lnRef idx="0">
            <a:schemeClr val="accent2"/>
          </a:lnRef>
          <a:fillRef idx="3">
            <a:schemeClr val="accent2"/>
          </a:fillRef>
          <a:effectRef idx="3">
            <a:schemeClr val="accent2"/>
          </a:effectRef>
          <a:fontRef idx="minor">
            <a:schemeClr val="lt1"/>
          </a:fontRef>
        </p:style>
        <p:txBody>
          <a:bodyPr rtlCol="0" anchor="ctr"/>
          <a:lstStyle/>
          <a:p>
            <a:r>
              <a:rPr lang="en-US" altLang="ja-JP" sz="1000" dirty="0">
                <a:solidFill>
                  <a:schemeClr val="bg1"/>
                </a:solidFill>
              </a:rPr>
              <a:t>Copyright(C) </a:t>
            </a:r>
            <a:r>
              <a:rPr lang="ja-JP" altLang="en-US" sz="1000">
                <a:solidFill>
                  <a:schemeClr val="bg1"/>
                </a:solidFill>
              </a:rPr>
              <a:t>株式会社エフワンコンサルティング </a:t>
            </a:r>
            <a:r>
              <a:rPr lang="en-US" altLang="ja-JP" sz="1000" dirty="0">
                <a:solidFill>
                  <a:schemeClr val="bg1"/>
                </a:solidFill>
              </a:rPr>
              <a:t>All rights reserved.</a:t>
            </a:r>
            <a:r>
              <a:rPr lang="en-US" altLang="ja-JP" sz="1000" dirty="0">
                <a:solidFill>
                  <a:schemeClr val="bg1">
                    <a:lumMod val="50000"/>
                  </a:schemeClr>
                </a:solidFill>
              </a:rPr>
              <a:t> </a:t>
            </a:r>
            <a:endParaRPr lang="ja-JP" altLang="en-US" sz="1000" dirty="0">
              <a:solidFill>
                <a:schemeClr val="bg1">
                  <a:lumMod val="50000"/>
                </a:schemeClr>
              </a:solidFill>
            </a:endParaRPr>
          </a:p>
        </p:txBody>
      </p:sp>
      <p:sp>
        <p:nvSpPr>
          <p:cNvPr id="2" name="正方形/長方形 1">
            <a:extLst>
              <a:ext uri="{FF2B5EF4-FFF2-40B4-BE49-F238E27FC236}">
                <a16:creationId xmlns:a16="http://schemas.microsoft.com/office/drawing/2014/main" id="{C4DAA4EB-649E-FB4C-B520-D98435688AF3}"/>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pic>
        <p:nvPicPr>
          <p:cNvPr id="5" name="図 4">
            <a:extLst>
              <a:ext uri="{FF2B5EF4-FFF2-40B4-BE49-F238E27FC236}">
                <a16:creationId xmlns:a16="http://schemas.microsoft.com/office/drawing/2014/main" id="{5AAC6C0D-1B37-5E43-A547-3012CE336588}"/>
              </a:ext>
            </a:extLst>
          </p:cNvPr>
          <p:cNvPicPr>
            <a:picLocks noChangeAspect="1"/>
          </p:cNvPicPr>
          <p:nvPr/>
        </p:nvPicPr>
        <p:blipFill>
          <a:blip r:embed="rId3"/>
          <a:stretch>
            <a:fillRect/>
          </a:stretch>
        </p:blipFill>
        <p:spPr>
          <a:xfrm>
            <a:off x="5579304" y="4109353"/>
            <a:ext cx="3473068" cy="1899334"/>
          </a:xfrm>
          <a:prstGeom prst="rect">
            <a:avLst/>
          </a:prstGeom>
        </p:spPr>
      </p:pic>
      <p:sp>
        <p:nvSpPr>
          <p:cNvPr id="6" name="テキスト ボックス 5">
            <a:extLst>
              <a:ext uri="{FF2B5EF4-FFF2-40B4-BE49-F238E27FC236}">
                <a16:creationId xmlns:a16="http://schemas.microsoft.com/office/drawing/2014/main" id="{D4624673-06CE-7E43-99C1-342903CAC047}"/>
              </a:ext>
            </a:extLst>
          </p:cNvPr>
          <p:cNvSpPr txBox="1"/>
          <p:nvPr/>
        </p:nvSpPr>
        <p:spPr>
          <a:xfrm>
            <a:off x="150312" y="125260"/>
            <a:ext cx="3432132" cy="307777"/>
          </a:xfrm>
          <a:prstGeom prst="rect">
            <a:avLst/>
          </a:prstGeom>
          <a:noFill/>
        </p:spPr>
        <p:txBody>
          <a:bodyPr wrap="square" rtlCol="0">
            <a:spAutoFit/>
          </a:bodyPr>
          <a:lstStyle/>
          <a:p>
            <a:r>
              <a:rPr kumimoji="1" lang="en-US" altLang="ja-JP" sz="1400" b="1" dirty="0"/>
              <a:t>STEP</a:t>
            </a:r>
            <a:r>
              <a:rPr kumimoji="1" lang="ja-JP" altLang="en-US" sz="1400" b="1"/>
              <a:t>２−３業態コンセプト８ステップ</a:t>
            </a:r>
          </a:p>
        </p:txBody>
      </p:sp>
      <p:sp>
        <p:nvSpPr>
          <p:cNvPr id="7" name="テキスト ボックス 6">
            <a:extLst>
              <a:ext uri="{FF2B5EF4-FFF2-40B4-BE49-F238E27FC236}">
                <a16:creationId xmlns:a16="http://schemas.microsoft.com/office/drawing/2014/main" id="{8B9A454A-791D-DD40-B334-F3DC2421B177}"/>
              </a:ext>
            </a:extLst>
          </p:cNvPr>
          <p:cNvSpPr txBox="1"/>
          <p:nvPr/>
        </p:nvSpPr>
        <p:spPr>
          <a:xfrm>
            <a:off x="250521" y="588723"/>
            <a:ext cx="1640909"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nchor="ctr">
            <a:spAutoFit/>
          </a:bodyPr>
          <a:lstStyle/>
          <a:p>
            <a:pPr algn="ctr"/>
            <a:r>
              <a:rPr kumimoji="1" lang="en-US" altLang="ja-JP" sz="2400" b="1" dirty="0"/>
              <a:t>WORK</a:t>
            </a:r>
            <a:endParaRPr kumimoji="1" lang="ja-JP" altLang="en-US" sz="2400" b="1"/>
          </a:p>
        </p:txBody>
      </p:sp>
      <p:sp>
        <p:nvSpPr>
          <p:cNvPr id="8" name="正方形/長方形 7">
            <a:extLst>
              <a:ext uri="{FF2B5EF4-FFF2-40B4-BE49-F238E27FC236}">
                <a16:creationId xmlns:a16="http://schemas.microsoft.com/office/drawing/2014/main" id="{3F9525BE-55ED-8344-B494-94E33EC2424A}"/>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sp>
        <p:nvSpPr>
          <p:cNvPr id="9" name="テキスト ボックス 8">
            <a:extLst>
              <a:ext uri="{FF2B5EF4-FFF2-40B4-BE49-F238E27FC236}">
                <a16:creationId xmlns:a16="http://schemas.microsoft.com/office/drawing/2014/main" id="{4AB68692-FD20-B243-B086-614DB4D2D640}"/>
              </a:ext>
            </a:extLst>
          </p:cNvPr>
          <p:cNvSpPr txBox="1"/>
          <p:nvPr/>
        </p:nvSpPr>
        <p:spPr>
          <a:xfrm>
            <a:off x="1070975" y="1555983"/>
            <a:ext cx="6889315" cy="523220"/>
          </a:xfrm>
          <a:prstGeom prst="rect">
            <a:avLst/>
          </a:prstGeom>
          <a:noFill/>
        </p:spPr>
        <p:txBody>
          <a:bodyPr wrap="square" rtlCol="0">
            <a:spAutoFit/>
          </a:bodyPr>
          <a:lstStyle/>
          <a:p>
            <a:r>
              <a:rPr lang="ja-JP" altLang="en-US" sz="2800" b="1"/>
              <a:t>８</a:t>
            </a:r>
            <a:r>
              <a:rPr kumimoji="1" lang="ja-JP" altLang="en-US" sz="2800" b="1"/>
              <a:t>、オーダーストーリー</a:t>
            </a:r>
          </a:p>
        </p:txBody>
      </p:sp>
      <p:sp>
        <p:nvSpPr>
          <p:cNvPr id="11" name="テキスト ボックス 10">
            <a:extLst>
              <a:ext uri="{FF2B5EF4-FFF2-40B4-BE49-F238E27FC236}">
                <a16:creationId xmlns:a16="http://schemas.microsoft.com/office/drawing/2014/main" id="{79C1B34A-39D5-C14D-858E-9DC03E415F24}"/>
              </a:ext>
            </a:extLst>
          </p:cNvPr>
          <p:cNvSpPr txBox="1"/>
          <p:nvPr/>
        </p:nvSpPr>
        <p:spPr>
          <a:xfrm>
            <a:off x="350729" y="2592888"/>
            <a:ext cx="8254651" cy="3108543"/>
          </a:xfrm>
          <a:prstGeom prst="rect">
            <a:avLst/>
          </a:prstGeom>
          <a:noFill/>
          <a:ln>
            <a:solidFill>
              <a:srgbClr val="C00000"/>
            </a:solidFill>
          </a:ln>
        </p:spPr>
        <p:txBody>
          <a:bodyPr wrap="square" rtlCol="0">
            <a:spAutoFit/>
          </a:bodyPr>
          <a:lstStyle/>
          <a:p>
            <a:r>
              <a:rPr lang="ja-JP" altLang="en-US" sz="2800" b="1"/>
              <a:t>・あなたのお店の鉄板と言える料理の召し上がり</a:t>
            </a:r>
            <a:endParaRPr lang="en-US" altLang="ja-JP" sz="2800" b="1" dirty="0"/>
          </a:p>
          <a:p>
            <a:r>
              <a:rPr kumimoji="1" lang="ja-JP" altLang="en-US" sz="2800" b="1"/>
              <a:t>　方を定めて置き、接客時にお伝えする。</a:t>
            </a:r>
            <a:endParaRPr kumimoji="1" lang="en-US" altLang="ja-JP" sz="2800" b="1" dirty="0"/>
          </a:p>
          <a:p>
            <a:endParaRPr lang="en-US" altLang="ja-JP" sz="2800" b="1" dirty="0"/>
          </a:p>
          <a:p>
            <a:r>
              <a:rPr kumimoji="1" lang="ja-JP" altLang="en-US" sz="2800" b="1"/>
              <a:t>・メニュー内のアイテム毎のおすすめメニューを</a:t>
            </a:r>
            <a:endParaRPr kumimoji="1" lang="en-US" altLang="ja-JP" sz="2800" b="1" dirty="0"/>
          </a:p>
          <a:p>
            <a:r>
              <a:rPr lang="ja-JP" altLang="en-US" sz="2800" b="1"/>
              <a:t>　設定し、ためらう事なくお勧めする</a:t>
            </a:r>
            <a:endParaRPr lang="en-US" altLang="ja-JP" sz="2800" b="1" dirty="0"/>
          </a:p>
          <a:p>
            <a:endParaRPr kumimoji="1" lang="en-US" altLang="ja-JP" sz="2800" b="1" dirty="0"/>
          </a:p>
          <a:p>
            <a:r>
              <a:rPr lang="ja-JP" altLang="en-US" sz="2800" b="1"/>
              <a:t>・絶対満足頂けるオーダーの仕方</a:t>
            </a:r>
            <a:endParaRPr kumimoji="1" lang="en-US" altLang="ja-JP" sz="2800" b="1" dirty="0"/>
          </a:p>
        </p:txBody>
      </p:sp>
      <p:sp>
        <p:nvSpPr>
          <p:cNvPr id="3" name="テキスト ボックス 2">
            <a:extLst>
              <a:ext uri="{FF2B5EF4-FFF2-40B4-BE49-F238E27FC236}">
                <a16:creationId xmlns:a16="http://schemas.microsoft.com/office/drawing/2014/main" id="{6A58C834-7543-4B49-B6A5-8D0A8796F4AF}"/>
              </a:ext>
            </a:extLst>
          </p:cNvPr>
          <p:cNvSpPr txBox="1"/>
          <p:nvPr/>
        </p:nvSpPr>
        <p:spPr>
          <a:xfrm>
            <a:off x="350729" y="2141951"/>
            <a:ext cx="8104339" cy="369332"/>
          </a:xfrm>
          <a:prstGeom prst="rect">
            <a:avLst/>
          </a:prstGeom>
          <a:noFill/>
        </p:spPr>
        <p:txBody>
          <a:bodyPr wrap="square" rtlCol="0">
            <a:spAutoFit/>
          </a:bodyPr>
          <a:lstStyle/>
          <a:p>
            <a:r>
              <a:rPr kumimoji="1" lang="ja-JP" altLang="en-US" b="1"/>
              <a:t>　　＊想定客単価でのオーダー品とその数</a:t>
            </a:r>
            <a:endParaRPr kumimoji="1" lang="en-US" altLang="ja-JP" b="1" dirty="0"/>
          </a:p>
        </p:txBody>
      </p:sp>
    </p:spTree>
    <p:extLst>
      <p:ext uri="{BB962C8B-B14F-4D97-AF65-F5344CB8AC3E}">
        <p14:creationId xmlns:p14="http://schemas.microsoft.com/office/powerpoint/2010/main" val="27078897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AF986FA-2064-CD40-BA46-ECC5D0B4F7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8626" y="0"/>
            <a:ext cx="2646596" cy="742804"/>
          </a:xfrm>
          <a:prstGeom prst="rect">
            <a:avLst/>
          </a:prstGeom>
        </p:spPr>
      </p:pic>
      <p:sp>
        <p:nvSpPr>
          <p:cNvPr id="10" name="正方形/長方形 9">
            <a:extLst>
              <a:ext uri="{FF2B5EF4-FFF2-40B4-BE49-F238E27FC236}">
                <a16:creationId xmlns:a16="http://schemas.microsoft.com/office/drawing/2014/main" id="{9D7AB86E-B8C2-5048-8C7C-BB120D35B133}"/>
              </a:ext>
            </a:extLst>
          </p:cNvPr>
          <p:cNvSpPr/>
          <p:nvPr/>
        </p:nvSpPr>
        <p:spPr>
          <a:xfrm>
            <a:off x="0" y="6639102"/>
            <a:ext cx="9144000" cy="218897"/>
          </a:xfrm>
          <a:prstGeom prst="rect">
            <a:avLst/>
          </a:prstGeom>
          <a:solidFill>
            <a:srgbClr val="BF0C11"/>
          </a:solidFill>
        </p:spPr>
        <p:style>
          <a:lnRef idx="0">
            <a:schemeClr val="accent2"/>
          </a:lnRef>
          <a:fillRef idx="3">
            <a:schemeClr val="accent2"/>
          </a:fillRef>
          <a:effectRef idx="3">
            <a:schemeClr val="accent2"/>
          </a:effectRef>
          <a:fontRef idx="minor">
            <a:schemeClr val="lt1"/>
          </a:fontRef>
        </p:style>
        <p:txBody>
          <a:bodyPr rtlCol="0" anchor="ctr"/>
          <a:lstStyle/>
          <a:p>
            <a:r>
              <a:rPr lang="en-US" altLang="ja-JP" sz="1000" dirty="0">
                <a:solidFill>
                  <a:schemeClr val="bg1"/>
                </a:solidFill>
              </a:rPr>
              <a:t>Copyright(C) </a:t>
            </a:r>
            <a:r>
              <a:rPr lang="ja-JP" altLang="en-US" sz="1000">
                <a:solidFill>
                  <a:schemeClr val="bg1"/>
                </a:solidFill>
              </a:rPr>
              <a:t>株式会社エフワンコンサルティング </a:t>
            </a:r>
            <a:r>
              <a:rPr lang="en-US" altLang="ja-JP" sz="1000" dirty="0">
                <a:solidFill>
                  <a:schemeClr val="bg1"/>
                </a:solidFill>
              </a:rPr>
              <a:t>All rights reserved.</a:t>
            </a:r>
            <a:r>
              <a:rPr lang="en-US" altLang="ja-JP" sz="1000" dirty="0">
                <a:solidFill>
                  <a:schemeClr val="bg1">
                    <a:lumMod val="50000"/>
                  </a:schemeClr>
                </a:solidFill>
              </a:rPr>
              <a:t> </a:t>
            </a:r>
            <a:endParaRPr lang="ja-JP" altLang="en-US" sz="1000" dirty="0">
              <a:solidFill>
                <a:schemeClr val="bg1">
                  <a:lumMod val="50000"/>
                </a:schemeClr>
              </a:solidFill>
            </a:endParaRPr>
          </a:p>
        </p:txBody>
      </p:sp>
      <p:sp>
        <p:nvSpPr>
          <p:cNvPr id="2" name="正方形/長方形 1">
            <a:extLst>
              <a:ext uri="{FF2B5EF4-FFF2-40B4-BE49-F238E27FC236}">
                <a16:creationId xmlns:a16="http://schemas.microsoft.com/office/drawing/2014/main" id="{C4DAA4EB-649E-FB4C-B520-D98435688AF3}"/>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pic>
        <p:nvPicPr>
          <p:cNvPr id="5" name="図 4">
            <a:extLst>
              <a:ext uri="{FF2B5EF4-FFF2-40B4-BE49-F238E27FC236}">
                <a16:creationId xmlns:a16="http://schemas.microsoft.com/office/drawing/2014/main" id="{5AAC6C0D-1B37-5E43-A547-3012CE336588}"/>
              </a:ext>
            </a:extLst>
          </p:cNvPr>
          <p:cNvPicPr>
            <a:picLocks noChangeAspect="1"/>
          </p:cNvPicPr>
          <p:nvPr/>
        </p:nvPicPr>
        <p:blipFill>
          <a:blip r:embed="rId3"/>
          <a:stretch>
            <a:fillRect/>
          </a:stretch>
        </p:blipFill>
        <p:spPr>
          <a:xfrm>
            <a:off x="7745495" y="5699143"/>
            <a:ext cx="1398505" cy="764807"/>
          </a:xfrm>
          <a:prstGeom prst="rect">
            <a:avLst/>
          </a:prstGeom>
        </p:spPr>
      </p:pic>
      <p:sp>
        <p:nvSpPr>
          <p:cNvPr id="6" name="テキスト ボックス 5">
            <a:extLst>
              <a:ext uri="{FF2B5EF4-FFF2-40B4-BE49-F238E27FC236}">
                <a16:creationId xmlns:a16="http://schemas.microsoft.com/office/drawing/2014/main" id="{D4624673-06CE-7E43-99C1-342903CAC047}"/>
              </a:ext>
            </a:extLst>
          </p:cNvPr>
          <p:cNvSpPr txBox="1"/>
          <p:nvPr/>
        </p:nvSpPr>
        <p:spPr>
          <a:xfrm>
            <a:off x="150312" y="125260"/>
            <a:ext cx="3432132" cy="307777"/>
          </a:xfrm>
          <a:prstGeom prst="rect">
            <a:avLst/>
          </a:prstGeom>
          <a:noFill/>
        </p:spPr>
        <p:txBody>
          <a:bodyPr wrap="square" rtlCol="0">
            <a:spAutoFit/>
          </a:bodyPr>
          <a:lstStyle/>
          <a:p>
            <a:r>
              <a:rPr kumimoji="1" lang="en-US" altLang="ja-JP" sz="1400" b="1" dirty="0"/>
              <a:t>STEP</a:t>
            </a:r>
            <a:r>
              <a:rPr kumimoji="1" lang="ja-JP" altLang="en-US" sz="1400" b="1"/>
              <a:t>２−３業態コンセプト８ステップ</a:t>
            </a:r>
          </a:p>
        </p:txBody>
      </p:sp>
      <p:sp>
        <p:nvSpPr>
          <p:cNvPr id="7" name="テキスト ボックス 6">
            <a:extLst>
              <a:ext uri="{FF2B5EF4-FFF2-40B4-BE49-F238E27FC236}">
                <a16:creationId xmlns:a16="http://schemas.microsoft.com/office/drawing/2014/main" id="{8B9A454A-791D-DD40-B334-F3DC2421B177}"/>
              </a:ext>
            </a:extLst>
          </p:cNvPr>
          <p:cNvSpPr txBox="1"/>
          <p:nvPr/>
        </p:nvSpPr>
        <p:spPr>
          <a:xfrm>
            <a:off x="250521" y="419391"/>
            <a:ext cx="1640909"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nchor="ctr">
            <a:spAutoFit/>
          </a:bodyPr>
          <a:lstStyle/>
          <a:p>
            <a:pPr algn="ctr"/>
            <a:r>
              <a:rPr kumimoji="1" lang="en-US" altLang="ja-JP" sz="2400" b="1" dirty="0"/>
              <a:t>WORK</a:t>
            </a:r>
            <a:endParaRPr kumimoji="1" lang="ja-JP" altLang="en-US" sz="2400" b="1"/>
          </a:p>
        </p:txBody>
      </p:sp>
      <p:sp>
        <p:nvSpPr>
          <p:cNvPr id="8" name="正方形/長方形 7">
            <a:extLst>
              <a:ext uri="{FF2B5EF4-FFF2-40B4-BE49-F238E27FC236}">
                <a16:creationId xmlns:a16="http://schemas.microsoft.com/office/drawing/2014/main" id="{3F9525BE-55ED-8344-B494-94E33EC2424A}"/>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sp>
        <p:nvSpPr>
          <p:cNvPr id="9" name="テキスト ボックス 8">
            <a:extLst>
              <a:ext uri="{FF2B5EF4-FFF2-40B4-BE49-F238E27FC236}">
                <a16:creationId xmlns:a16="http://schemas.microsoft.com/office/drawing/2014/main" id="{4AB68692-FD20-B243-B086-614DB4D2D640}"/>
              </a:ext>
            </a:extLst>
          </p:cNvPr>
          <p:cNvSpPr txBox="1"/>
          <p:nvPr/>
        </p:nvSpPr>
        <p:spPr>
          <a:xfrm>
            <a:off x="132219" y="900249"/>
            <a:ext cx="3450225" cy="400110"/>
          </a:xfrm>
          <a:prstGeom prst="rect">
            <a:avLst/>
          </a:prstGeom>
          <a:noFill/>
        </p:spPr>
        <p:txBody>
          <a:bodyPr wrap="square" rtlCol="0">
            <a:spAutoFit/>
          </a:bodyPr>
          <a:lstStyle/>
          <a:p>
            <a:r>
              <a:rPr lang="ja-JP" altLang="en-US" sz="2000" b="1"/>
              <a:t>８</a:t>
            </a:r>
            <a:r>
              <a:rPr kumimoji="1" lang="ja-JP" altLang="en-US" sz="2000" b="1"/>
              <a:t>、オーダーストーリー</a:t>
            </a:r>
          </a:p>
        </p:txBody>
      </p:sp>
      <p:sp>
        <p:nvSpPr>
          <p:cNvPr id="3" name="テキスト ボックス 2">
            <a:extLst>
              <a:ext uri="{FF2B5EF4-FFF2-40B4-BE49-F238E27FC236}">
                <a16:creationId xmlns:a16="http://schemas.microsoft.com/office/drawing/2014/main" id="{6A58C834-7543-4B49-B6A5-8D0A8796F4AF}"/>
              </a:ext>
            </a:extLst>
          </p:cNvPr>
          <p:cNvSpPr txBox="1"/>
          <p:nvPr/>
        </p:nvSpPr>
        <p:spPr>
          <a:xfrm>
            <a:off x="2535767" y="939974"/>
            <a:ext cx="4780071" cy="369332"/>
          </a:xfrm>
          <a:prstGeom prst="rect">
            <a:avLst/>
          </a:prstGeom>
          <a:noFill/>
        </p:spPr>
        <p:txBody>
          <a:bodyPr wrap="square" rtlCol="0">
            <a:spAutoFit/>
          </a:bodyPr>
          <a:lstStyle/>
          <a:p>
            <a:r>
              <a:rPr kumimoji="1" lang="ja-JP" altLang="en-US" b="1"/>
              <a:t>　　</a:t>
            </a:r>
            <a:r>
              <a:rPr kumimoji="1" lang="en-US" altLang="ja-JP" b="1" dirty="0"/>
              <a:t>(</a:t>
            </a:r>
            <a:r>
              <a:rPr kumimoji="1" lang="ja-JP" altLang="en-US" b="1"/>
              <a:t>想定客単価でのオーダー品とその数</a:t>
            </a:r>
            <a:r>
              <a:rPr kumimoji="1" lang="en-US" altLang="ja-JP" b="1" dirty="0"/>
              <a:t>)</a:t>
            </a:r>
          </a:p>
        </p:txBody>
      </p:sp>
      <p:pic>
        <p:nvPicPr>
          <p:cNvPr id="12" name="図 11">
            <a:extLst>
              <a:ext uri="{FF2B5EF4-FFF2-40B4-BE49-F238E27FC236}">
                <a16:creationId xmlns:a16="http://schemas.microsoft.com/office/drawing/2014/main" id="{ADF0E722-3B0D-E94C-8F82-E0C44D72F4F8}"/>
              </a:ext>
            </a:extLst>
          </p:cNvPr>
          <p:cNvPicPr>
            <a:picLocks noChangeAspect="1"/>
          </p:cNvPicPr>
          <p:nvPr/>
        </p:nvPicPr>
        <p:blipFill>
          <a:blip r:embed="rId4"/>
          <a:stretch>
            <a:fillRect/>
          </a:stretch>
        </p:blipFill>
        <p:spPr>
          <a:xfrm>
            <a:off x="229585" y="1387992"/>
            <a:ext cx="7610548" cy="5191487"/>
          </a:xfrm>
          <a:prstGeom prst="rect">
            <a:avLst/>
          </a:prstGeom>
        </p:spPr>
      </p:pic>
    </p:spTree>
    <p:extLst>
      <p:ext uri="{BB962C8B-B14F-4D97-AF65-F5344CB8AC3E}">
        <p14:creationId xmlns:p14="http://schemas.microsoft.com/office/powerpoint/2010/main" val="10291080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AF986FA-2064-CD40-BA46-ECC5D0B4F7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8626" y="0"/>
            <a:ext cx="2646596" cy="742804"/>
          </a:xfrm>
          <a:prstGeom prst="rect">
            <a:avLst/>
          </a:prstGeom>
        </p:spPr>
      </p:pic>
      <p:sp>
        <p:nvSpPr>
          <p:cNvPr id="10" name="正方形/長方形 9">
            <a:extLst>
              <a:ext uri="{FF2B5EF4-FFF2-40B4-BE49-F238E27FC236}">
                <a16:creationId xmlns:a16="http://schemas.microsoft.com/office/drawing/2014/main" id="{9D7AB86E-B8C2-5048-8C7C-BB120D35B133}"/>
              </a:ext>
            </a:extLst>
          </p:cNvPr>
          <p:cNvSpPr/>
          <p:nvPr/>
        </p:nvSpPr>
        <p:spPr>
          <a:xfrm>
            <a:off x="0" y="6639102"/>
            <a:ext cx="9144000" cy="218897"/>
          </a:xfrm>
          <a:prstGeom prst="rect">
            <a:avLst/>
          </a:prstGeom>
          <a:solidFill>
            <a:srgbClr val="BF0C11"/>
          </a:solidFill>
        </p:spPr>
        <p:style>
          <a:lnRef idx="0">
            <a:schemeClr val="accent2"/>
          </a:lnRef>
          <a:fillRef idx="3">
            <a:schemeClr val="accent2"/>
          </a:fillRef>
          <a:effectRef idx="3">
            <a:schemeClr val="accent2"/>
          </a:effectRef>
          <a:fontRef idx="minor">
            <a:schemeClr val="lt1"/>
          </a:fontRef>
        </p:style>
        <p:txBody>
          <a:bodyPr rtlCol="0" anchor="ctr"/>
          <a:lstStyle/>
          <a:p>
            <a:r>
              <a:rPr lang="en-US" altLang="ja-JP" sz="1000" dirty="0">
                <a:solidFill>
                  <a:schemeClr val="bg1"/>
                </a:solidFill>
              </a:rPr>
              <a:t>Copyright(C) </a:t>
            </a:r>
            <a:r>
              <a:rPr lang="ja-JP" altLang="en-US" sz="1000">
                <a:solidFill>
                  <a:schemeClr val="bg1"/>
                </a:solidFill>
              </a:rPr>
              <a:t>株式会社エフワンコンサルティング </a:t>
            </a:r>
            <a:r>
              <a:rPr lang="en-US" altLang="ja-JP" sz="1000" dirty="0">
                <a:solidFill>
                  <a:schemeClr val="bg1"/>
                </a:solidFill>
              </a:rPr>
              <a:t>All rights reserved.</a:t>
            </a:r>
            <a:r>
              <a:rPr lang="en-US" altLang="ja-JP" sz="1000" dirty="0">
                <a:solidFill>
                  <a:schemeClr val="bg1">
                    <a:lumMod val="50000"/>
                  </a:schemeClr>
                </a:solidFill>
              </a:rPr>
              <a:t> </a:t>
            </a:r>
            <a:endParaRPr lang="ja-JP" altLang="en-US" sz="1000" dirty="0">
              <a:solidFill>
                <a:schemeClr val="bg1">
                  <a:lumMod val="50000"/>
                </a:schemeClr>
              </a:solidFill>
            </a:endParaRPr>
          </a:p>
        </p:txBody>
      </p:sp>
      <p:sp>
        <p:nvSpPr>
          <p:cNvPr id="2" name="正方形/長方形 1">
            <a:extLst>
              <a:ext uri="{FF2B5EF4-FFF2-40B4-BE49-F238E27FC236}">
                <a16:creationId xmlns:a16="http://schemas.microsoft.com/office/drawing/2014/main" id="{C4DAA4EB-649E-FB4C-B520-D98435688AF3}"/>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pic>
        <p:nvPicPr>
          <p:cNvPr id="5" name="図 4">
            <a:extLst>
              <a:ext uri="{FF2B5EF4-FFF2-40B4-BE49-F238E27FC236}">
                <a16:creationId xmlns:a16="http://schemas.microsoft.com/office/drawing/2014/main" id="{5AAC6C0D-1B37-5E43-A547-3012CE336588}"/>
              </a:ext>
            </a:extLst>
          </p:cNvPr>
          <p:cNvPicPr>
            <a:picLocks noChangeAspect="1"/>
          </p:cNvPicPr>
          <p:nvPr/>
        </p:nvPicPr>
        <p:blipFill>
          <a:blip r:embed="rId3"/>
          <a:stretch>
            <a:fillRect/>
          </a:stretch>
        </p:blipFill>
        <p:spPr>
          <a:xfrm>
            <a:off x="5579304" y="4109353"/>
            <a:ext cx="3473068" cy="1899334"/>
          </a:xfrm>
          <a:prstGeom prst="rect">
            <a:avLst/>
          </a:prstGeom>
        </p:spPr>
      </p:pic>
      <p:sp>
        <p:nvSpPr>
          <p:cNvPr id="6" name="テキスト ボックス 5">
            <a:extLst>
              <a:ext uri="{FF2B5EF4-FFF2-40B4-BE49-F238E27FC236}">
                <a16:creationId xmlns:a16="http://schemas.microsoft.com/office/drawing/2014/main" id="{75F6259B-5C56-EA42-A0E6-04CC4E8043EB}"/>
              </a:ext>
            </a:extLst>
          </p:cNvPr>
          <p:cNvSpPr txBox="1"/>
          <p:nvPr/>
        </p:nvSpPr>
        <p:spPr>
          <a:xfrm>
            <a:off x="150312" y="125260"/>
            <a:ext cx="3432132" cy="307777"/>
          </a:xfrm>
          <a:prstGeom prst="rect">
            <a:avLst/>
          </a:prstGeom>
          <a:noFill/>
        </p:spPr>
        <p:txBody>
          <a:bodyPr wrap="square" rtlCol="0">
            <a:spAutoFit/>
          </a:bodyPr>
          <a:lstStyle/>
          <a:p>
            <a:r>
              <a:rPr kumimoji="1" lang="en-US" altLang="ja-JP" sz="1400" b="1" dirty="0"/>
              <a:t>STEP</a:t>
            </a:r>
            <a:r>
              <a:rPr kumimoji="1" lang="ja-JP" altLang="en-US" sz="1400" b="1"/>
              <a:t>２−３業態コンセプト８ステップ</a:t>
            </a:r>
          </a:p>
        </p:txBody>
      </p:sp>
      <p:sp>
        <p:nvSpPr>
          <p:cNvPr id="3" name="テキスト ボックス 2">
            <a:extLst>
              <a:ext uri="{FF2B5EF4-FFF2-40B4-BE49-F238E27FC236}">
                <a16:creationId xmlns:a16="http://schemas.microsoft.com/office/drawing/2014/main" id="{E8AD31AD-A829-7547-B50F-E92F743329CF}"/>
              </a:ext>
            </a:extLst>
          </p:cNvPr>
          <p:cNvSpPr txBox="1"/>
          <p:nvPr/>
        </p:nvSpPr>
        <p:spPr>
          <a:xfrm>
            <a:off x="544882" y="877537"/>
            <a:ext cx="8054235" cy="523220"/>
          </a:xfrm>
          <a:prstGeom prst="rect">
            <a:avLst/>
          </a:prstGeom>
          <a:noFill/>
        </p:spPr>
        <p:txBody>
          <a:bodyPr wrap="square" rtlCol="0">
            <a:spAutoFit/>
          </a:bodyPr>
          <a:lstStyle/>
          <a:p>
            <a:r>
              <a:rPr kumimoji="1" lang="ja-JP" altLang="en-US" sz="2800" b="1"/>
              <a:t>８、オーダーストーリーの事例</a:t>
            </a:r>
          </a:p>
        </p:txBody>
      </p:sp>
      <p:sp>
        <p:nvSpPr>
          <p:cNvPr id="7" name="テキスト ボックス 6">
            <a:extLst>
              <a:ext uri="{FF2B5EF4-FFF2-40B4-BE49-F238E27FC236}">
                <a16:creationId xmlns:a16="http://schemas.microsoft.com/office/drawing/2014/main" id="{56E10A5F-2FAF-234A-91B3-8BC8F393A54B}"/>
              </a:ext>
            </a:extLst>
          </p:cNvPr>
          <p:cNvSpPr txBox="1"/>
          <p:nvPr/>
        </p:nvSpPr>
        <p:spPr>
          <a:xfrm>
            <a:off x="544882" y="1916482"/>
            <a:ext cx="8148181" cy="3693319"/>
          </a:xfrm>
          <a:prstGeom prst="rect">
            <a:avLst/>
          </a:prstGeom>
          <a:noFill/>
          <a:ln>
            <a:solidFill>
              <a:srgbClr val="C00000"/>
            </a:solidFill>
          </a:ln>
        </p:spPr>
        <p:txBody>
          <a:bodyPr wrap="square" rtlCol="0">
            <a:spAutoFit/>
          </a:bodyPr>
          <a:lstStyle/>
          <a:p>
            <a:r>
              <a:rPr kumimoji="1" lang="ja-JP" altLang="en-US"/>
              <a:t>１、看板餃子</a:t>
            </a:r>
            <a:r>
              <a:rPr kumimoji="1" lang="en-US" altLang="ja-JP" dirty="0"/>
              <a:t>2</a:t>
            </a:r>
            <a:r>
              <a:rPr kumimoji="1" lang="ja-JP" altLang="en-US"/>
              <a:t>人前＋きゅうりの漬物＋サブ看板餃子＋ビール２杯</a:t>
            </a:r>
            <a:endParaRPr kumimoji="1" lang="en-US" altLang="ja-JP" dirty="0"/>
          </a:p>
          <a:p>
            <a:endParaRPr lang="en-US" altLang="ja-JP" dirty="0"/>
          </a:p>
          <a:p>
            <a:r>
              <a:rPr kumimoji="1" lang="ja-JP" altLang="en-US"/>
              <a:t>→ これで、</a:t>
            </a:r>
            <a:r>
              <a:rPr kumimoji="1" lang="en-US" altLang="ja-JP" dirty="0"/>
              <a:t>70</a:t>
            </a:r>
            <a:r>
              <a:rPr kumimoji="1" lang="ja-JP" altLang="en-US"/>
              <a:t>分</a:t>
            </a:r>
            <a:r>
              <a:rPr kumimoji="1" lang="en-US" altLang="ja-JP" dirty="0"/>
              <a:t> 1,980</a:t>
            </a:r>
            <a:r>
              <a:rPr kumimoji="1" lang="ja-JP" altLang="en-US"/>
              <a:t>円</a:t>
            </a:r>
            <a:endParaRPr kumimoji="1" lang="en-US" altLang="ja-JP" dirty="0"/>
          </a:p>
          <a:p>
            <a:endParaRPr lang="en-US" altLang="ja-JP" dirty="0"/>
          </a:p>
          <a:p>
            <a:r>
              <a:rPr lang="ja-JP" altLang="en-US"/>
              <a:t>２、お気軽セット（看板餃子２＋きゅうり、生）＋</a:t>
            </a:r>
            <a:r>
              <a:rPr lang="en-US" altLang="ja-JP" dirty="0"/>
              <a:t>1</a:t>
            </a:r>
            <a:r>
              <a:rPr lang="ja-JP" altLang="en-US"/>
              <a:t>品＋１杯（初回来店時）</a:t>
            </a:r>
            <a:endParaRPr lang="en-US" altLang="ja-JP" dirty="0"/>
          </a:p>
          <a:p>
            <a:endParaRPr kumimoji="1" lang="en-US" altLang="ja-JP" dirty="0"/>
          </a:p>
          <a:p>
            <a:r>
              <a:rPr lang="ja-JP" altLang="en-US"/>
              <a:t>→ 以上で、</a:t>
            </a:r>
            <a:r>
              <a:rPr lang="en-US" altLang="ja-JP" dirty="0"/>
              <a:t>70</a:t>
            </a:r>
            <a:r>
              <a:rPr lang="ja-JP" altLang="en-US"/>
              <a:t>分　</a:t>
            </a:r>
            <a:r>
              <a:rPr lang="en-US" altLang="ja-JP" dirty="0"/>
              <a:t>1,740</a:t>
            </a:r>
            <a:r>
              <a:rPr lang="ja-JP" altLang="en-US"/>
              <a:t>円</a:t>
            </a:r>
            <a:endParaRPr lang="en-US" altLang="ja-JP" dirty="0"/>
          </a:p>
          <a:p>
            <a:endParaRPr kumimoji="1" lang="en-US" altLang="ja-JP" dirty="0"/>
          </a:p>
          <a:p>
            <a:endParaRPr kumimoji="1" lang="en-US" altLang="ja-JP" dirty="0"/>
          </a:p>
          <a:p>
            <a:r>
              <a:rPr lang="ja-JP" altLang="en-US"/>
              <a:t>＊この様にオーダー頂ければ必ず満足頂けると考える</a:t>
            </a:r>
            <a:endParaRPr lang="en-US" altLang="ja-JP" dirty="0"/>
          </a:p>
          <a:p>
            <a:r>
              <a:rPr kumimoji="1" lang="ja-JP" altLang="en-US"/>
              <a:t>　ラインナップを決めておく事です。</a:t>
            </a:r>
            <a:endParaRPr kumimoji="1" lang="en-US" altLang="ja-JP" dirty="0"/>
          </a:p>
          <a:p>
            <a:endParaRPr lang="en-US" altLang="ja-JP" dirty="0"/>
          </a:p>
          <a:p>
            <a:r>
              <a:rPr kumimoji="1" lang="ja-JP" altLang="en-US"/>
              <a:t>満足＝次回来店、リピートです。</a:t>
            </a:r>
            <a:endParaRPr kumimoji="1" lang="en-US" altLang="ja-JP" dirty="0"/>
          </a:p>
        </p:txBody>
      </p:sp>
    </p:spTree>
    <p:extLst>
      <p:ext uri="{BB962C8B-B14F-4D97-AF65-F5344CB8AC3E}">
        <p14:creationId xmlns:p14="http://schemas.microsoft.com/office/powerpoint/2010/main" val="31502233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AF986FA-2064-CD40-BA46-ECC5D0B4F7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8626" y="0"/>
            <a:ext cx="2646596" cy="742804"/>
          </a:xfrm>
          <a:prstGeom prst="rect">
            <a:avLst/>
          </a:prstGeom>
        </p:spPr>
      </p:pic>
      <p:sp>
        <p:nvSpPr>
          <p:cNvPr id="10" name="正方形/長方形 9">
            <a:extLst>
              <a:ext uri="{FF2B5EF4-FFF2-40B4-BE49-F238E27FC236}">
                <a16:creationId xmlns:a16="http://schemas.microsoft.com/office/drawing/2014/main" id="{9D7AB86E-B8C2-5048-8C7C-BB120D35B133}"/>
              </a:ext>
            </a:extLst>
          </p:cNvPr>
          <p:cNvSpPr/>
          <p:nvPr/>
        </p:nvSpPr>
        <p:spPr>
          <a:xfrm>
            <a:off x="0" y="6639102"/>
            <a:ext cx="9144000" cy="218897"/>
          </a:xfrm>
          <a:prstGeom prst="rect">
            <a:avLst/>
          </a:prstGeom>
          <a:solidFill>
            <a:srgbClr val="BF0C11"/>
          </a:solidFill>
        </p:spPr>
        <p:style>
          <a:lnRef idx="0">
            <a:schemeClr val="accent2"/>
          </a:lnRef>
          <a:fillRef idx="3">
            <a:schemeClr val="accent2"/>
          </a:fillRef>
          <a:effectRef idx="3">
            <a:schemeClr val="accent2"/>
          </a:effectRef>
          <a:fontRef idx="minor">
            <a:schemeClr val="lt1"/>
          </a:fontRef>
        </p:style>
        <p:txBody>
          <a:bodyPr rtlCol="0" anchor="ctr"/>
          <a:lstStyle/>
          <a:p>
            <a:r>
              <a:rPr lang="en-US" altLang="ja-JP" sz="1000" dirty="0">
                <a:solidFill>
                  <a:schemeClr val="bg1"/>
                </a:solidFill>
              </a:rPr>
              <a:t>Copyright(C) </a:t>
            </a:r>
            <a:r>
              <a:rPr lang="ja-JP" altLang="en-US" sz="1000">
                <a:solidFill>
                  <a:schemeClr val="bg1"/>
                </a:solidFill>
              </a:rPr>
              <a:t>株式会社エフワンコンサルティング </a:t>
            </a:r>
            <a:r>
              <a:rPr lang="en-US" altLang="ja-JP" sz="1000" dirty="0">
                <a:solidFill>
                  <a:schemeClr val="bg1"/>
                </a:solidFill>
              </a:rPr>
              <a:t>All rights reserved.</a:t>
            </a:r>
            <a:r>
              <a:rPr lang="en-US" altLang="ja-JP" sz="1000" dirty="0">
                <a:solidFill>
                  <a:schemeClr val="bg1">
                    <a:lumMod val="50000"/>
                  </a:schemeClr>
                </a:solidFill>
              </a:rPr>
              <a:t> </a:t>
            </a:r>
            <a:endParaRPr lang="ja-JP" altLang="en-US" sz="1000" dirty="0">
              <a:solidFill>
                <a:schemeClr val="bg1">
                  <a:lumMod val="50000"/>
                </a:schemeClr>
              </a:solidFill>
            </a:endParaRPr>
          </a:p>
        </p:txBody>
      </p:sp>
      <p:sp>
        <p:nvSpPr>
          <p:cNvPr id="2" name="正方形/長方形 1">
            <a:extLst>
              <a:ext uri="{FF2B5EF4-FFF2-40B4-BE49-F238E27FC236}">
                <a16:creationId xmlns:a16="http://schemas.microsoft.com/office/drawing/2014/main" id="{C4DAA4EB-649E-FB4C-B520-D98435688AF3}"/>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pic>
        <p:nvPicPr>
          <p:cNvPr id="5" name="図 4">
            <a:extLst>
              <a:ext uri="{FF2B5EF4-FFF2-40B4-BE49-F238E27FC236}">
                <a16:creationId xmlns:a16="http://schemas.microsoft.com/office/drawing/2014/main" id="{5AAC6C0D-1B37-5E43-A547-3012CE336588}"/>
              </a:ext>
            </a:extLst>
          </p:cNvPr>
          <p:cNvPicPr>
            <a:picLocks noChangeAspect="1"/>
          </p:cNvPicPr>
          <p:nvPr/>
        </p:nvPicPr>
        <p:blipFill>
          <a:blip r:embed="rId3"/>
          <a:stretch>
            <a:fillRect/>
          </a:stretch>
        </p:blipFill>
        <p:spPr>
          <a:xfrm>
            <a:off x="6494745" y="4418118"/>
            <a:ext cx="3473068" cy="1899334"/>
          </a:xfrm>
          <a:prstGeom prst="rect">
            <a:avLst/>
          </a:prstGeom>
        </p:spPr>
      </p:pic>
      <p:sp>
        <p:nvSpPr>
          <p:cNvPr id="6" name="テキスト ボックス 5">
            <a:extLst>
              <a:ext uri="{FF2B5EF4-FFF2-40B4-BE49-F238E27FC236}">
                <a16:creationId xmlns:a16="http://schemas.microsoft.com/office/drawing/2014/main" id="{16F44D18-9D58-9240-80AB-33A0F443CCD9}"/>
              </a:ext>
            </a:extLst>
          </p:cNvPr>
          <p:cNvSpPr txBox="1"/>
          <p:nvPr/>
        </p:nvSpPr>
        <p:spPr>
          <a:xfrm>
            <a:off x="150312" y="125260"/>
            <a:ext cx="3432132" cy="307777"/>
          </a:xfrm>
          <a:prstGeom prst="rect">
            <a:avLst/>
          </a:prstGeom>
          <a:noFill/>
        </p:spPr>
        <p:txBody>
          <a:bodyPr wrap="square" rtlCol="0">
            <a:spAutoFit/>
          </a:bodyPr>
          <a:lstStyle/>
          <a:p>
            <a:r>
              <a:rPr kumimoji="1" lang="en-US" altLang="ja-JP" sz="1400" b="1" dirty="0"/>
              <a:t>STEP</a:t>
            </a:r>
            <a:r>
              <a:rPr kumimoji="1" lang="ja-JP" altLang="en-US" sz="1400" b="1"/>
              <a:t>２−３業態コンセプト８ステップ</a:t>
            </a:r>
          </a:p>
        </p:txBody>
      </p:sp>
      <p:sp>
        <p:nvSpPr>
          <p:cNvPr id="7" name="正方形/長方形 6">
            <a:extLst>
              <a:ext uri="{FF2B5EF4-FFF2-40B4-BE49-F238E27FC236}">
                <a16:creationId xmlns:a16="http://schemas.microsoft.com/office/drawing/2014/main" id="{12892F40-C8C1-EC4C-83A3-50F761DAA696}"/>
              </a:ext>
            </a:extLst>
          </p:cNvPr>
          <p:cNvSpPr/>
          <p:nvPr/>
        </p:nvSpPr>
        <p:spPr>
          <a:xfrm>
            <a:off x="1866378" y="1627764"/>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graphicFrame>
        <p:nvGraphicFramePr>
          <p:cNvPr id="8" name="表 7">
            <a:extLst>
              <a:ext uri="{FF2B5EF4-FFF2-40B4-BE49-F238E27FC236}">
                <a16:creationId xmlns:a16="http://schemas.microsoft.com/office/drawing/2014/main" id="{C5BF1769-3AE6-EF4C-AE85-06AE845B29AF}"/>
              </a:ext>
            </a:extLst>
          </p:cNvPr>
          <p:cNvGraphicFramePr>
            <a:graphicFrameLocks noGrp="1"/>
          </p:cNvGraphicFramePr>
          <p:nvPr>
            <p:extLst>
              <p:ext uri="{D42A27DB-BD31-4B8C-83A1-F6EECF244321}">
                <p14:modId xmlns:p14="http://schemas.microsoft.com/office/powerpoint/2010/main" val="2113325764"/>
              </p:ext>
            </p:extLst>
          </p:nvPr>
        </p:nvGraphicFramePr>
        <p:xfrm>
          <a:off x="509390" y="1051568"/>
          <a:ext cx="7206644" cy="3057786"/>
        </p:xfrm>
        <a:graphic>
          <a:graphicData uri="http://schemas.openxmlformats.org/drawingml/2006/table">
            <a:tbl>
              <a:tblPr firstRow="1" bandRow="1">
                <a:tableStyleId>{5940675A-B579-460E-94D1-54222C63F5DA}</a:tableStyleId>
              </a:tblPr>
              <a:tblGrid>
                <a:gridCol w="626879">
                  <a:extLst>
                    <a:ext uri="{9D8B030D-6E8A-4147-A177-3AD203B41FA5}">
                      <a16:colId xmlns:a16="http://schemas.microsoft.com/office/drawing/2014/main" val="564838017"/>
                    </a:ext>
                  </a:extLst>
                </a:gridCol>
                <a:gridCol w="3059950">
                  <a:extLst>
                    <a:ext uri="{9D8B030D-6E8A-4147-A177-3AD203B41FA5}">
                      <a16:colId xmlns:a16="http://schemas.microsoft.com/office/drawing/2014/main" val="3693489340"/>
                    </a:ext>
                  </a:extLst>
                </a:gridCol>
                <a:gridCol w="3519815">
                  <a:extLst>
                    <a:ext uri="{9D8B030D-6E8A-4147-A177-3AD203B41FA5}">
                      <a16:colId xmlns:a16="http://schemas.microsoft.com/office/drawing/2014/main" val="517186482"/>
                    </a:ext>
                  </a:extLst>
                </a:gridCol>
              </a:tblGrid>
              <a:tr h="339754">
                <a:tc>
                  <a:txBody>
                    <a:bodyPr/>
                    <a:lstStyle/>
                    <a:p>
                      <a:pPr algn="ctr"/>
                      <a:endParaRPr kumimoji="1" lang="ja-JP" altLang="en-US" b="1"/>
                    </a:p>
                  </a:txBody>
                  <a:tcPr anchor="ctr">
                    <a:solidFill>
                      <a:schemeClr val="accent2">
                        <a:lumMod val="20000"/>
                        <a:lumOff val="80000"/>
                      </a:schemeClr>
                    </a:solidFill>
                  </a:tcPr>
                </a:tc>
                <a:tc>
                  <a:txBody>
                    <a:bodyPr/>
                    <a:lstStyle/>
                    <a:p>
                      <a:pPr algn="ctr"/>
                      <a:r>
                        <a:rPr kumimoji="1" lang="ja-JP" altLang="en-US" b="1"/>
                        <a:t>ステップ</a:t>
                      </a:r>
                    </a:p>
                  </a:txBody>
                  <a:tcPr anchor="ctr">
                    <a:solidFill>
                      <a:schemeClr val="accent2">
                        <a:lumMod val="20000"/>
                        <a:lumOff val="80000"/>
                      </a:schemeClr>
                    </a:solidFill>
                  </a:tcPr>
                </a:tc>
                <a:tc>
                  <a:txBody>
                    <a:bodyPr/>
                    <a:lstStyle/>
                    <a:p>
                      <a:pPr algn="ctr"/>
                      <a:r>
                        <a:rPr kumimoji="1" lang="ja-JP" altLang="en-US" b="1"/>
                        <a:t>詳細</a:t>
                      </a:r>
                    </a:p>
                  </a:txBody>
                  <a:tcPr anchor="ctr">
                    <a:solidFill>
                      <a:schemeClr val="accent2">
                        <a:lumMod val="20000"/>
                        <a:lumOff val="80000"/>
                      </a:schemeClr>
                    </a:solidFill>
                  </a:tcPr>
                </a:tc>
                <a:extLst>
                  <a:ext uri="{0D108BD9-81ED-4DB2-BD59-A6C34878D82A}">
                    <a16:rowId xmlns:a16="http://schemas.microsoft.com/office/drawing/2014/main" val="829686074"/>
                  </a:ext>
                </a:extLst>
              </a:tr>
              <a:tr h="339754">
                <a:tc>
                  <a:txBody>
                    <a:bodyPr/>
                    <a:lstStyle/>
                    <a:p>
                      <a:pPr algn="ctr"/>
                      <a:r>
                        <a:rPr kumimoji="1" lang="ja-JP" altLang="en-US" b="1"/>
                        <a:t>１</a:t>
                      </a:r>
                    </a:p>
                  </a:txBody>
                  <a:tcPr anchor="ctr"/>
                </a:tc>
                <a:tc>
                  <a:txBody>
                    <a:bodyPr/>
                    <a:lstStyle/>
                    <a:p>
                      <a:pPr algn="ctr"/>
                      <a:r>
                        <a:rPr kumimoji="1" lang="ja-JP" altLang="en-US" b="1"/>
                        <a:t>基本コンセプト</a:t>
                      </a:r>
                    </a:p>
                  </a:txBody>
                  <a:tcPr anchor="ctr"/>
                </a:tc>
                <a:tc>
                  <a:txBody>
                    <a:bodyPr/>
                    <a:lstStyle/>
                    <a:p>
                      <a:pPr algn="ctr"/>
                      <a:r>
                        <a:rPr kumimoji="1" lang="ja-JP" altLang="en-US" b="1"/>
                        <a:t>何をどの様に売るか？どんな満足</a:t>
                      </a:r>
                    </a:p>
                  </a:txBody>
                  <a:tcPr anchor="ctr"/>
                </a:tc>
                <a:extLst>
                  <a:ext uri="{0D108BD9-81ED-4DB2-BD59-A6C34878D82A}">
                    <a16:rowId xmlns:a16="http://schemas.microsoft.com/office/drawing/2014/main" val="4163612143"/>
                  </a:ext>
                </a:extLst>
              </a:tr>
              <a:tr h="339754">
                <a:tc>
                  <a:txBody>
                    <a:bodyPr/>
                    <a:lstStyle/>
                    <a:p>
                      <a:pPr algn="ctr"/>
                      <a:r>
                        <a:rPr kumimoji="1" lang="ja-JP" altLang="en-US" b="1"/>
                        <a:t>２</a:t>
                      </a:r>
                    </a:p>
                  </a:txBody>
                  <a:tcPr anchor="ctr"/>
                </a:tc>
                <a:tc>
                  <a:txBody>
                    <a:bodyPr/>
                    <a:lstStyle/>
                    <a:p>
                      <a:pPr algn="ctr"/>
                      <a:r>
                        <a:rPr kumimoji="1" lang="ja-JP" altLang="en-US" b="1"/>
                        <a:t>差別化コンセプト</a:t>
                      </a:r>
                    </a:p>
                  </a:txBody>
                  <a:tcPr anchor="ctr"/>
                </a:tc>
                <a:tc>
                  <a:txBody>
                    <a:bodyPr/>
                    <a:lstStyle/>
                    <a:p>
                      <a:pPr algn="ctr"/>
                      <a:r>
                        <a:rPr kumimoji="1" lang="ja-JP" altLang="en-US" b="1"/>
                        <a:t>類似店との違い、独自の価値</a:t>
                      </a:r>
                    </a:p>
                  </a:txBody>
                  <a:tcPr anchor="ctr"/>
                </a:tc>
                <a:extLst>
                  <a:ext uri="{0D108BD9-81ED-4DB2-BD59-A6C34878D82A}">
                    <a16:rowId xmlns:a16="http://schemas.microsoft.com/office/drawing/2014/main" val="1877383189"/>
                  </a:ext>
                </a:extLst>
              </a:tr>
              <a:tr h="339754">
                <a:tc>
                  <a:txBody>
                    <a:bodyPr/>
                    <a:lstStyle/>
                    <a:p>
                      <a:pPr algn="ctr"/>
                      <a:r>
                        <a:rPr kumimoji="1" lang="ja-JP" altLang="en-US" b="1"/>
                        <a:t>３</a:t>
                      </a:r>
                    </a:p>
                  </a:txBody>
                  <a:tcPr anchor="ctr"/>
                </a:tc>
                <a:tc>
                  <a:txBody>
                    <a:bodyPr/>
                    <a:lstStyle/>
                    <a:p>
                      <a:pPr algn="ctr"/>
                      <a:r>
                        <a:rPr kumimoji="1" lang="ja-JP" altLang="en-US" b="1"/>
                        <a:t>商品コンセプト</a:t>
                      </a:r>
                    </a:p>
                  </a:txBody>
                  <a:tcPr anchor="ctr"/>
                </a:tc>
                <a:tc>
                  <a:txBody>
                    <a:bodyPr/>
                    <a:lstStyle/>
                    <a:p>
                      <a:pPr algn="ctr"/>
                      <a:r>
                        <a:rPr kumimoji="1" lang="ja-JP" altLang="en-US" b="1"/>
                        <a:t>メニュー関係</a:t>
                      </a:r>
                    </a:p>
                  </a:txBody>
                  <a:tcPr anchor="ctr"/>
                </a:tc>
                <a:extLst>
                  <a:ext uri="{0D108BD9-81ED-4DB2-BD59-A6C34878D82A}">
                    <a16:rowId xmlns:a16="http://schemas.microsoft.com/office/drawing/2014/main" val="2584591512"/>
                  </a:ext>
                </a:extLst>
              </a:tr>
              <a:tr h="339754">
                <a:tc>
                  <a:txBody>
                    <a:bodyPr/>
                    <a:lstStyle/>
                    <a:p>
                      <a:pPr algn="ctr"/>
                      <a:r>
                        <a:rPr kumimoji="1" lang="ja-JP" altLang="en-US" b="1"/>
                        <a:t>４</a:t>
                      </a:r>
                    </a:p>
                  </a:txBody>
                  <a:tcPr anchor="ctr"/>
                </a:tc>
                <a:tc>
                  <a:txBody>
                    <a:bodyPr/>
                    <a:lstStyle/>
                    <a:p>
                      <a:pPr algn="ctr"/>
                      <a:r>
                        <a:rPr kumimoji="1" lang="ja-JP" altLang="en-US" b="1"/>
                        <a:t>店舗コンセプト</a:t>
                      </a:r>
                    </a:p>
                  </a:txBody>
                  <a:tcPr anchor="ctr"/>
                </a:tc>
                <a:tc>
                  <a:txBody>
                    <a:bodyPr/>
                    <a:lstStyle/>
                    <a:p>
                      <a:pPr algn="ctr"/>
                      <a:r>
                        <a:rPr kumimoji="1" lang="ja-JP" altLang="en-US" b="1"/>
                        <a:t>店舗、内装、レイアウト関係</a:t>
                      </a:r>
                    </a:p>
                  </a:txBody>
                  <a:tcPr anchor="ctr"/>
                </a:tc>
                <a:extLst>
                  <a:ext uri="{0D108BD9-81ED-4DB2-BD59-A6C34878D82A}">
                    <a16:rowId xmlns:a16="http://schemas.microsoft.com/office/drawing/2014/main" val="1449365044"/>
                  </a:ext>
                </a:extLst>
              </a:tr>
              <a:tr h="339754">
                <a:tc>
                  <a:txBody>
                    <a:bodyPr/>
                    <a:lstStyle/>
                    <a:p>
                      <a:pPr algn="ctr"/>
                      <a:r>
                        <a:rPr kumimoji="1" lang="ja-JP" altLang="en-US" b="1"/>
                        <a:t>５</a:t>
                      </a:r>
                    </a:p>
                  </a:txBody>
                  <a:tcPr anchor="ctr"/>
                </a:tc>
                <a:tc>
                  <a:txBody>
                    <a:bodyPr/>
                    <a:lstStyle/>
                    <a:p>
                      <a:pPr algn="ctr"/>
                      <a:r>
                        <a:rPr kumimoji="1" lang="ja-JP" altLang="en-US" b="1"/>
                        <a:t>サービスコンセプト</a:t>
                      </a:r>
                    </a:p>
                  </a:txBody>
                  <a:tcPr anchor="ctr"/>
                </a:tc>
                <a:tc>
                  <a:txBody>
                    <a:bodyPr/>
                    <a:lstStyle/>
                    <a:p>
                      <a:pPr algn="ctr"/>
                      <a:r>
                        <a:rPr kumimoji="1" lang="ja-JP" altLang="en-US" b="1"/>
                        <a:t>接客関係</a:t>
                      </a:r>
                    </a:p>
                  </a:txBody>
                  <a:tcPr anchor="ctr"/>
                </a:tc>
                <a:extLst>
                  <a:ext uri="{0D108BD9-81ED-4DB2-BD59-A6C34878D82A}">
                    <a16:rowId xmlns:a16="http://schemas.microsoft.com/office/drawing/2014/main" val="309515402"/>
                  </a:ext>
                </a:extLst>
              </a:tr>
              <a:tr h="339754">
                <a:tc>
                  <a:txBody>
                    <a:bodyPr/>
                    <a:lstStyle/>
                    <a:p>
                      <a:pPr algn="ctr"/>
                      <a:r>
                        <a:rPr kumimoji="1" lang="ja-JP" altLang="en-US" b="1"/>
                        <a:t>６</a:t>
                      </a:r>
                    </a:p>
                  </a:txBody>
                  <a:tcPr anchor="ctr"/>
                </a:tc>
                <a:tc>
                  <a:txBody>
                    <a:bodyPr/>
                    <a:lstStyle/>
                    <a:p>
                      <a:pPr algn="ctr"/>
                      <a:r>
                        <a:rPr kumimoji="1" lang="ja-JP" altLang="en-US" b="1"/>
                        <a:t>販売促進コンセプト</a:t>
                      </a:r>
                    </a:p>
                  </a:txBody>
                  <a:tcPr anchor="ctr"/>
                </a:tc>
                <a:tc>
                  <a:txBody>
                    <a:bodyPr/>
                    <a:lstStyle/>
                    <a:p>
                      <a:pPr algn="ctr"/>
                      <a:r>
                        <a:rPr kumimoji="1" lang="ja-JP" altLang="en-US" b="1"/>
                        <a:t>売上の上げ方</a:t>
                      </a:r>
                    </a:p>
                  </a:txBody>
                  <a:tcPr anchor="ctr"/>
                </a:tc>
                <a:extLst>
                  <a:ext uri="{0D108BD9-81ED-4DB2-BD59-A6C34878D82A}">
                    <a16:rowId xmlns:a16="http://schemas.microsoft.com/office/drawing/2014/main" val="566109662"/>
                  </a:ext>
                </a:extLst>
              </a:tr>
              <a:tr h="339754">
                <a:tc>
                  <a:txBody>
                    <a:bodyPr/>
                    <a:lstStyle/>
                    <a:p>
                      <a:pPr algn="ctr"/>
                      <a:r>
                        <a:rPr kumimoji="1" lang="ja-JP" altLang="en-US" b="1"/>
                        <a:t>７</a:t>
                      </a:r>
                    </a:p>
                  </a:txBody>
                  <a:tcPr anchor="ctr"/>
                </a:tc>
                <a:tc>
                  <a:txBody>
                    <a:bodyPr/>
                    <a:lstStyle/>
                    <a:p>
                      <a:pPr algn="ctr"/>
                      <a:r>
                        <a:rPr kumimoji="1" lang="ja-JP" altLang="en-US" b="1"/>
                        <a:t>ターゲット</a:t>
                      </a:r>
                    </a:p>
                  </a:txBody>
                  <a:tcPr anchor="ctr"/>
                </a:tc>
                <a:tc>
                  <a:txBody>
                    <a:bodyPr/>
                    <a:lstStyle/>
                    <a:p>
                      <a:pPr algn="ctr"/>
                      <a:r>
                        <a:rPr kumimoji="1" lang="ja-JP" altLang="en-US" b="1"/>
                        <a:t>顧客</a:t>
                      </a:r>
                    </a:p>
                  </a:txBody>
                  <a:tcPr anchor="ctr"/>
                </a:tc>
                <a:extLst>
                  <a:ext uri="{0D108BD9-81ED-4DB2-BD59-A6C34878D82A}">
                    <a16:rowId xmlns:a16="http://schemas.microsoft.com/office/drawing/2014/main" val="2356431521"/>
                  </a:ext>
                </a:extLst>
              </a:tr>
              <a:tr h="339754">
                <a:tc>
                  <a:txBody>
                    <a:bodyPr/>
                    <a:lstStyle/>
                    <a:p>
                      <a:pPr algn="ctr"/>
                      <a:r>
                        <a:rPr kumimoji="1" lang="ja-JP" altLang="en-US" b="1"/>
                        <a:t>８</a:t>
                      </a:r>
                    </a:p>
                  </a:txBody>
                  <a:tcPr anchor="ctr"/>
                </a:tc>
                <a:tc>
                  <a:txBody>
                    <a:bodyPr/>
                    <a:lstStyle/>
                    <a:p>
                      <a:pPr algn="ctr"/>
                      <a:r>
                        <a:rPr kumimoji="1" lang="ja-JP" altLang="en-US" b="1"/>
                        <a:t>オーダーストーリー</a:t>
                      </a:r>
                    </a:p>
                  </a:txBody>
                  <a:tcPr anchor="ctr"/>
                </a:tc>
                <a:tc>
                  <a:txBody>
                    <a:bodyPr/>
                    <a:lstStyle/>
                    <a:p>
                      <a:pPr algn="ctr"/>
                      <a:r>
                        <a:rPr kumimoji="1" lang="ja-JP" altLang="en-US" b="1"/>
                        <a:t>オススメメニューラインナップ</a:t>
                      </a:r>
                    </a:p>
                  </a:txBody>
                  <a:tcPr anchor="ctr"/>
                </a:tc>
                <a:extLst>
                  <a:ext uri="{0D108BD9-81ED-4DB2-BD59-A6C34878D82A}">
                    <a16:rowId xmlns:a16="http://schemas.microsoft.com/office/drawing/2014/main" val="1989795876"/>
                  </a:ext>
                </a:extLst>
              </a:tr>
            </a:tbl>
          </a:graphicData>
        </a:graphic>
      </p:graphicFrame>
      <p:sp>
        <p:nvSpPr>
          <p:cNvPr id="9" name="テキスト ボックス 8">
            <a:extLst>
              <a:ext uri="{FF2B5EF4-FFF2-40B4-BE49-F238E27FC236}">
                <a16:creationId xmlns:a16="http://schemas.microsoft.com/office/drawing/2014/main" id="{7E88E5C5-62CE-1D42-A6FB-16A8E1980BA9}"/>
              </a:ext>
            </a:extLst>
          </p:cNvPr>
          <p:cNvSpPr txBox="1"/>
          <p:nvPr/>
        </p:nvSpPr>
        <p:spPr>
          <a:xfrm>
            <a:off x="663880" y="596746"/>
            <a:ext cx="3908120" cy="369332"/>
          </a:xfrm>
          <a:prstGeom prst="rect">
            <a:avLst/>
          </a:prstGeom>
          <a:noFill/>
        </p:spPr>
        <p:txBody>
          <a:bodyPr wrap="square" rtlCol="0">
            <a:spAutoFit/>
          </a:bodyPr>
          <a:lstStyle/>
          <a:p>
            <a:r>
              <a:rPr kumimoji="1" lang="ja-JP" altLang="en-US" b="1"/>
              <a:t>業態コンセプト８ステップ</a:t>
            </a:r>
          </a:p>
        </p:txBody>
      </p:sp>
      <p:sp>
        <p:nvSpPr>
          <p:cNvPr id="3" name="テキスト ボックス 2">
            <a:extLst>
              <a:ext uri="{FF2B5EF4-FFF2-40B4-BE49-F238E27FC236}">
                <a16:creationId xmlns:a16="http://schemas.microsoft.com/office/drawing/2014/main" id="{932F1039-D1EC-DA45-99DF-D8DF90567FD1}"/>
              </a:ext>
            </a:extLst>
          </p:cNvPr>
          <p:cNvSpPr txBox="1"/>
          <p:nvPr/>
        </p:nvSpPr>
        <p:spPr>
          <a:xfrm>
            <a:off x="363255" y="4396636"/>
            <a:ext cx="6726477" cy="2031325"/>
          </a:xfrm>
          <a:prstGeom prst="rect">
            <a:avLst/>
          </a:prstGeom>
          <a:noFill/>
        </p:spPr>
        <p:txBody>
          <a:bodyPr wrap="square" rtlCol="0">
            <a:spAutoFit/>
          </a:bodyPr>
          <a:lstStyle/>
          <a:p>
            <a:r>
              <a:rPr kumimoji="1" lang="ja-JP" altLang="en-US" b="1"/>
              <a:t>以上が業態コンセプトを構成する８つの切り口です。</a:t>
            </a:r>
            <a:endParaRPr kumimoji="1" lang="en-US" altLang="ja-JP" b="1" dirty="0"/>
          </a:p>
          <a:p>
            <a:endParaRPr lang="en-US" altLang="ja-JP" b="1" dirty="0"/>
          </a:p>
          <a:p>
            <a:r>
              <a:rPr kumimoji="1" lang="ja-JP" altLang="en-US" b="1"/>
              <a:t>業態コンセプトは、</a:t>
            </a:r>
            <a:r>
              <a:rPr kumimoji="1" lang="ja-JP" altLang="en-US" b="1">
                <a:solidFill>
                  <a:srgbClr val="C00000"/>
                </a:solidFill>
              </a:rPr>
              <a:t>お客様満足を実現する基準を設定したもの</a:t>
            </a:r>
            <a:endParaRPr kumimoji="1" lang="en-US" altLang="ja-JP" b="1" dirty="0">
              <a:solidFill>
                <a:srgbClr val="C00000"/>
              </a:solidFill>
            </a:endParaRPr>
          </a:p>
          <a:p>
            <a:r>
              <a:rPr lang="ja-JP" altLang="en-US" b="1"/>
              <a:t>と理解して下さい。</a:t>
            </a:r>
            <a:endParaRPr lang="en-US" altLang="ja-JP" b="1" dirty="0"/>
          </a:p>
          <a:p>
            <a:endParaRPr kumimoji="1" lang="en-US" altLang="ja-JP" b="1" dirty="0"/>
          </a:p>
          <a:p>
            <a:r>
              <a:rPr lang="ja-JP" altLang="en-US" b="1">
                <a:solidFill>
                  <a:srgbClr val="C00000"/>
                </a:solidFill>
              </a:rPr>
              <a:t>コンセプト通りに運営する事が、店長に求められる能力の</a:t>
            </a:r>
            <a:r>
              <a:rPr lang="en-US" altLang="ja-JP" b="1" dirty="0">
                <a:solidFill>
                  <a:srgbClr val="C00000"/>
                </a:solidFill>
              </a:rPr>
              <a:t>50</a:t>
            </a:r>
            <a:r>
              <a:rPr lang="ja-JP" altLang="en-US" b="1">
                <a:solidFill>
                  <a:srgbClr val="C00000"/>
                </a:solidFill>
              </a:rPr>
              <a:t>％</a:t>
            </a:r>
            <a:endParaRPr lang="en-US" altLang="ja-JP" b="1" dirty="0">
              <a:solidFill>
                <a:srgbClr val="C00000"/>
              </a:solidFill>
            </a:endParaRPr>
          </a:p>
          <a:p>
            <a:r>
              <a:rPr kumimoji="1" lang="ja-JP" altLang="en-US" b="1">
                <a:solidFill>
                  <a:srgbClr val="C00000"/>
                </a:solidFill>
              </a:rPr>
              <a:t>となります。</a:t>
            </a:r>
          </a:p>
        </p:txBody>
      </p:sp>
    </p:spTree>
    <p:extLst>
      <p:ext uri="{BB962C8B-B14F-4D97-AF65-F5344CB8AC3E}">
        <p14:creationId xmlns:p14="http://schemas.microsoft.com/office/powerpoint/2010/main" val="23202502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AF986FA-2064-CD40-BA46-ECC5D0B4F7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8626" y="0"/>
            <a:ext cx="2646596" cy="742804"/>
          </a:xfrm>
          <a:prstGeom prst="rect">
            <a:avLst/>
          </a:prstGeom>
        </p:spPr>
      </p:pic>
      <p:sp>
        <p:nvSpPr>
          <p:cNvPr id="10" name="正方形/長方形 9">
            <a:extLst>
              <a:ext uri="{FF2B5EF4-FFF2-40B4-BE49-F238E27FC236}">
                <a16:creationId xmlns:a16="http://schemas.microsoft.com/office/drawing/2014/main" id="{9D7AB86E-B8C2-5048-8C7C-BB120D35B133}"/>
              </a:ext>
            </a:extLst>
          </p:cNvPr>
          <p:cNvSpPr/>
          <p:nvPr/>
        </p:nvSpPr>
        <p:spPr>
          <a:xfrm>
            <a:off x="0" y="6639102"/>
            <a:ext cx="9144000" cy="218897"/>
          </a:xfrm>
          <a:prstGeom prst="rect">
            <a:avLst/>
          </a:prstGeom>
          <a:solidFill>
            <a:srgbClr val="BF0C11"/>
          </a:solidFill>
        </p:spPr>
        <p:style>
          <a:lnRef idx="0">
            <a:schemeClr val="accent2"/>
          </a:lnRef>
          <a:fillRef idx="3">
            <a:schemeClr val="accent2"/>
          </a:fillRef>
          <a:effectRef idx="3">
            <a:schemeClr val="accent2"/>
          </a:effectRef>
          <a:fontRef idx="minor">
            <a:schemeClr val="lt1"/>
          </a:fontRef>
        </p:style>
        <p:txBody>
          <a:bodyPr rtlCol="0" anchor="ctr"/>
          <a:lstStyle/>
          <a:p>
            <a:r>
              <a:rPr lang="en-US" altLang="ja-JP" sz="1000" dirty="0">
                <a:solidFill>
                  <a:schemeClr val="bg1"/>
                </a:solidFill>
              </a:rPr>
              <a:t>Copyright(C) </a:t>
            </a:r>
            <a:r>
              <a:rPr lang="ja-JP" altLang="en-US" sz="1000">
                <a:solidFill>
                  <a:schemeClr val="bg1"/>
                </a:solidFill>
              </a:rPr>
              <a:t>株式会社エフワンコンサルティング </a:t>
            </a:r>
            <a:r>
              <a:rPr lang="en-US" altLang="ja-JP" sz="1000" dirty="0">
                <a:solidFill>
                  <a:schemeClr val="bg1"/>
                </a:solidFill>
              </a:rPr>
              <a:t>All rights reserved.</a:t>
            </a:r>
            <a:r>
              <a:rPr lang="en-US" altLang="ja-JP" sz="1000" dirty="0">
                <a:solidFill>
                  <a:schemeClr val="bg1">
                    <a:lumMod val="50000"/>
                  </a:schemeClr>
                </a:solidFill>
              </a:rPr>
              <a:t> </a:t>
            </a:r>
            <a:endParaRPr lang="ja-JP" altLang="en-US" sz="1000" dirty="0">
              <a:solidFill>
                <a:schemeClr val="bg1">
                  <a:lumMod val="50000"/>
                </a:schemeClr>
              </a:solidFill>
            </a:endParaRPr>
          </a:p>
        </p:txBody>
      </p:sp>
      <p:sp>
        <p:nvSpPr>
          <p:cNvPr id="2" name="正方形/長方形 1">
            <a:extLst>
              <a:ext uri="{FF2B5EF4-FFF2-40B4-BE49-F238E27FC236}">
                <a16:creationId xmlns:a16="http://schemas.microsoft.com/office/drawing/2014/main" id="{C4DAA4EB-649E-FB4C-B520-D98435688AF3}"/>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pic>
        <p:nvPicPr>
          <p:cNvPr id="5" name="図 4">
            <a:extLst>
              <a:ext uri="{FF2B5EF4-FFF2-40B4-BE49-F238E27FC236}">
                <a16:creationId xmlns:a16="http://schemas.microsoft.com/office/drawing/2014/main" id="{5AAC6C0D-1B37-5E43-A547-3012CE336588}"/>
              </a:ext>
            </a:extLst>
          </p:cNvPr>
          <p:cNvPicPr>
            <a:picLocks noChangeAspect="1"/>
          </p:cNvPicPr>
          <p:nvPr/>
        </p:nvPicPr>
        <p:blipFill>
          <a:blip r:embed="rId3"/>
          <a:stretch>
            <a:fillRect/>
          </a:stretch>
        </p:blipFill>
        <p:spPr>
          <a:xfrm>
            <a:off x="6494745" y="4418118"/>
            <a:ext cx="3473068" cy="1899334"/>
          </a:xfrm>
          <a:prstGeom prst="rect">
            <a:avLst/>
          </a:prstGeom>
        </p:spPr>
      </p:pic>
      <p:sp>
        <p:nvSpPr>
          <p:cNvPr id="6" name="テキスト ボックス 5">
            <a:extLst>
              <a:ext uri="{FF2B5EF4-FFF2-40B4-BE49-F238E27FC236}">
                <a16:creationId xmlns:a16="http://schemas.microsoft.com/office/drawing/2014/main" id="{16F44D18-9D58-9240-80AB-33A0F443CCD9}"/>
              </a:ext>
            </a:extLst>
          </p:cNvPr>
          <p:cNvSpPr txBox="1"/>
          <p:nvPr/>
        </p:nvSpPr>
        <p:spPr>
          <a:xfrm>
            <a:off x="150312" y="125260"/>
            <a:ext cx="3432132" cy="307777"/>
          </a:xfrm>
          <a:prstGeom prst="rect">
            <a:avLst/>
          </a:prstGeom>
          <a:noFill/>
        </p:spPr>
        <p:txBody>
          <a:bodyPr wrap="square" rtlCol="0">
            <a:spAutoFit/>
          </a:bodyPr>
          <a:lstStyle/>
          <a:p>
            <a:r>
              <a:rPr kumimoji="1" lang="en-US" altLang="ja-JP" sz="1400" b="1" dirty="0"/>
              <a:t>STEP</a:t>
            </a:r>
            <a:r>
              <a:rPr kumimoji="1" lang="ja-JP" altLang="en-US" sz="1400" b="1"/>
              <a:t>２−３業態コンセプト８ステップ</a:t>
            </a:r>
          </a:p>
        </p:txBody>
      </p:sp>
      <p:sp>
        <p:nvSpPr>
          <p:cNvPr id="7" name="正方形/長方形 6">
            <a:extLst>
              <a:ext uri="{FF2B5EF4-FFF2-40B4-BE49-F238E27FC236}">
                <a16:creationId xmlns:a16="http://schemas.microsoft.com/office/drawing/2014/main" id="{12892F40-C8C1-EC4C-83A3-50F761DAA696}"/>
              </a:ext>
            </a:extLst>
          </p:cNvPr>
          <p:cNvSpPr/>
          <p:nvPr/>
        </p:nvSpPr>
        <p:spPr>
          <a:xfrm>
            <a:off x="1866378" y="1627764"/>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sp>
        <p:nvSpPr>
          <p:cNvPr id="9" name="テキスト ボックス 8">
            <a:extLst>
              <a:ext uri="{FF2B5EF4-FFF2-40B4-BE49-F238E27FC236}">
                <a16:creationId xmlns:a16="http://schemas.microsoft.com/office/drawing/2014/main" id="{7E88E5C5-62CE-1D42-A6FB-16A8E1980BA9}"/>
              </a:ext>
            </a:extLst>
          </p:cNvPr>
          <p:cNvSpPr txBox="1"/>
          <p:nvPr/>
        </p:nvSpPr>
        <p:spPr>
          <a:xfrm>
            <a:off x="150312" y="1882012"/>
            <a:ext cx="3176115" cy="369332"/>
          </a:xfrm>
          <a:prstGeom prst="rect">
            <a:avLst/>
          </a:prstGeom>
          <a:noFill/>
        </p:spPr>
        <p:txBody>
          <a:bodyPr wrap="square" rtlCol="0">
            <a:spAutoFit/>
          </a:bodyPr>
          <a:lstStyle/>
          <a:p>
            <a:r>
              <a:rPr kumimoji="1" lang="ja-JP" altLang="en-US" b="1"/>
              <a:t>業態コンセプト８ステップ</a:t>
            </a:r>
          </a:p>
        </p:txBody>
      </p:sp>
      <p:sp>
        <p:nvSpPr>
          <p:cNvPr id="11" name="テキスト ボックス 10">
            <a:extLst>
              <a:ext uri="{FF2B5EF4-FFF2-40B4-BE49-F238E27FC236}">
                <a16:creationId xmlns:a16="http://schemas.microsoft.com/office/drawing/2014/main" id="{B2BE237B-768F-4C47-8A8B-048E0ED17C33}"/>
              </a:ext>
            </a:extLst>
          </p:cNvPr>
          <p:cNvSpPr txBox="1"/>
          <p:nvPr/>
        </p:nvSpPr>
        <p:spPr>
          <a:xfrm>
            <a:off x="176756" y="2519572"/>
            <a:ext cx="8588893" cy="2369880"/>
          </a:xfrm>
          <a:prstGeom prst="rect">
            <a:avLst/>
          </a:prstGeom>
          <a:noFill/>
          <a:ln>
            <a:solidFill>
              <a:srgbClr val="C00000"/>
            </a:solidFill>
          </a:ln>
        </p:spPr>
        <p:txBody>
          <a:bodyPr wrap="square" rtlCol="0">
            <a:spAutoFit/>
          </a:bodyPr>
          <a:lstStyle/>
          <a:p>
            <a:endParaRPr kumimoji="1" lang="en-US" altLang="ja-JP" sz="2800" b="1" dirty="0"/>
          </a:p>
          <a:p>
            <a:r>
              <a:rPr kumimoji="1" lang="ja-JP" altLang="en-US" sz="2800" b="1"/>
              <a:t>・</a:t>
            </a:r>
            <a:r>
              <a:rPr kumimoji="1" lang="en-US" altLang="ja-JP" sz="3600" b="1" dirty="0"/>
              <a:t>A4</a:t>
            </a:r>
            <a:r>
              <a:rPr kumimoji="1" lang="ja-JP" altLang="en-US" sz="3600" b="1"/>
              <a:t> １枚</a:t>
            </a:r>
            <a:r>
              <a:rPr kumimoji="1" lang="ja-JP" altLang="en-US" sz="2800" b="1"/>
              <a:t>の</a:t>
            </a:r>
            <a:endParaRPr kumimoji="1" lang="en-US" altLang="ja-JP" sz="2800" b="1" dirty="0"/>
          </a:p>
          <a:p>
            <a:endParaRPr lang="en-US" altLang="ja-JP" sz="2800" b="1" dirty="0"/>
          </a:p>
          <a:p>
            <a:r>
              <a:rPr kumimoji="1" lang="ja-JP" altLang="en-US" sz="2800" b="1"/>
              <a:t>　業態コンセプトシートに最終的にまとめましょう。</a:t>
            </a:r>
            <a:endParaRPr kumimoji="1" lang="en-US" altLang="ja-JP" sz="2800" b="1" dirty="0"/>
          </a:p>
          <a:p>
            <a:endParaRPr kumimoji="1" lang="ja-JP" altLang="en-US" sz="2800" b="1"/>
          </a:p>
        </p:txBody>
      </p:sp>
      <p:sp>
        <p:nvSpPr>
          <p:cNvPr id="12" name="テキスト ボックス 11">
            <a:extLst>
              <a:ext uri="{FF2B5EF4-FFF2-40B4-BE49-F238E27FC236}">
                <a16:creationId xmlns:a16="http://schemas.microsoft.com/office/drawing/2014/main" id="{7CF04F9A-A5F2-574B-83A2-D2A4A29BF65E}"/>
              </a:ext>
            </a:extLst>
          </p:cNvPr>
          <p:cNvSpPr txBox="1"/>
          <p:nvPr/>
        </p:nvSpPr>
        <p:spPr>
          <a:xfrm>
            <a:off x="225469" y="860739"/>
            <a:ext cx="1640909"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nchor="ctr">
            <a:spAutoFit/>
          </a:bodyPr>
          <a:lstStyle/>
          <a:p>
            <a:pPr algn="ctr"/>
            <a:r>
              <a:rPr kumimoji="1" lang="en-US" altLang="ja-JP" sz="2400" b="1" dirty="0"/>
              <a:t>WORK</a:t>
            </a:r>
            <a:endParaRPr kumimoji="1" lang="ja-JP" altLang="en-US" sz="2400" b="1"/>
          </a:p>
        </p:txBody>
      </p:sp>
    </p:spTree>
    <p:extLst>
      <p:ext uri="{BB962C8B-B14F-4D97-AF65-F5344CB8AC3E}">
        <p14:creationId xmlns:p14="http://schemas.microsoft.com/office/powerpoint/2010/main" val="40861139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AF986FA-2064-CD40-BA46-ECC5D0B4F7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8626" y="0"/>
            <a:ext cx="2646596" cy="742804"/>
          </a:xfrm>
          <a:prstGeom prst="rect">
            <a:avLst/>
          </a:prstGeom>
        </p:spPr>
      </p:pic>
      <p:sp>
        <p:nvSpPr>
          <p:cNvPr id="10" name="正方形/長方形 9">
            <a:extLst>
              <a:ext uri="{FF2B5EF4-FFF2-40B4-BE49-F238E27FC236}">
                <a16:creationId xmlns:a16="http://schemas.microsoft.com/office/drawing/2014/main" id="{9D7AB86E-B8C2-5048-8C7C-BB120D35B133}"/>
              </a:ext>
            </a:extLst>
          </p:cNvPr>
          <p:cNvSpPr/>
          <p:nvPr/>
        </p:nvSpPr>
        <p:spPr>
          <a:xfrm>
            <a:off x="0" y="6639102"/>
            <a:ext cx="9144000" cy="218897"/>
          </a:xfrm>
          <a:prstGeom prst="rect">
            <a:avLst/>
          </a:prstGeom>
          <a:solidFill>
            <a:srgbClr val="BF0C11"/>
          </a:solidFill>
        </p:spPr>
        <p:style>
          <a:lnRef idx="0">
            <a:schemeClr val="accent2"/>
          </a:lnRef>
          <a:fillRef idx="3">
            <a:schemeClr val="accent2"/>
          </a:fillRef>
          <a:effectRef idx="3">
            <a:schemeClr val="accent2"/>
          </a:effectRef>
          <a:fontRef idx="minor">
            <a:schemeClr val="lt1"/>
          </a:fontRef>
        </p:style>
        <p:txBody>
          <a:bodyPr rtlCol="0" anchor="ctr"/>
          <a:lstStyle/>
          <a:p>
            <a:r>
              <a:rPr lang="en-US" altLang="ja-JP" sz="1000" dirty="0">
                <a:solidFill>
                  <a:schemeClr val="bg1"/>
                </a:solidFill>
              </a:rPr>
              <a:t>Copyright(C) </a:t>
            </a:r>
            <a:r>
              <a:rPr lang="ja-JP" altLang="en-US" sz="1000">
                <a:solidFill>
                  <a:schemeClr val="bg1"/>
                </a:solidFill>
              </a:rPr>
              <a:t>株式会社エフワンコンサルティング </a:t>
            </a:r>
            <a:r>
              <a:rPr lang="en-US" altLang="ja-JP" sz="1000" dirty="0">
                <a:solidFill>
                  <a:schemeClr val="bg1"/>
                </a:solidFill>
              </a:rPr>
              <a:t>All rights reserved.</a:t>
            </a:r>
            <a:r>
              <a:rPr lang="en-US" altLang="ja-JP" sz="1000" dirty="0">
                <a:solidFill>
                  <a:schemeClr val="bg1">
                    <a:lumMod val="50000"/>
                  </a:schemeClr>
                </a:solidFill>
              </a:rPr>
              <a:t> </a:t>
            </a:r>
            <a:endParaRPr lang="ja-JP" altLang="en-US" sz="1000" dirty="0">
              <a:solidFill>
                <a:schemeClr val="bg1">
                  <a:lumMod val="50000"/>
                </a:schemeClr>
              </a:solidFill>
            </a:endParaRPr>
          </a:p>
        </p:txBody>
      </p:sp>
      <p:sp>
        <p:nvSpPr>
          <p:cNvPr id="2" name="正方形/長方形 1">
            <a:extLst>
              <a:ext uri="{FF2B5EF4-FFF2-40B4-BE49-F238E27FC236}">
                <a16:creationId xmlns:a16="http://schemas.microsoft.com/office/drawing/2014/main" id="{C4DAA4EB-649E-FB4C-B520-D98435688AF3}"/>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sp>
        <p:nvSpPr>
          <p:cNvPr id="6" name="テキスト ボックス 5">
            <a:extLst>
              <a:ext uri="{FF2B5EF4-FFF2-40B4-BE49-F238E27FC236}">
                <a16:creationId xmlns:a16="http://schemas.microsoft.com/office/drawing/2014/main" id="{16F44D18-9D58-9240-80AB-33A0F443CCD9}"/>
              </a:ext>
            </a:extLst>
          </p:cNvPr>
          <p:cNvSpPr txBox="1"/>
          <p:nvPr/>
        </p:nvSpPr>
        <p:spPr>
          <a:xfrm>
            <a:off x="150312" y="125260"/>
            <a:ext cx="3432132" cy="307777"/>
          </a:xfrm>
          <a:prstGeom prst="rect">
            <a:avLst/>
          </a:prstGeom>
          <a:noFill/>
        </p:spPr>
        <p:txBody>
          <a:bodyPr wrap="square" rtlCol="0">
            <a:spAutoFit/>
          </a:bodyPr>
          <a:lstStyle/>
          <a:p>
            <a:r>
              <a:rPr kumimoji="1" lang="en-US" altLang="ja-JP" sz="1400" b="1" dirty="0"/>
              <a:t>STEP</a:t>
            </a:r>
            <a:r>
              <a:rPr kumimoji="1" lang="ja-JP" altLang="en-US" sz="1400" b="1"/>
              <a:t>２−３業態コンセプト８ステップ</a:t>
            </a:r>
          </a:p>
        </p:txBody>
      </p:sp>
      <p:sp>
        <p:nvSpPr>
          <p:cNvPr id="7" name="正方形/長方形 6">
            <a:extLst>
              <a:ext uri="{FF2B5EF4-FFF2-40B4-BE49-F238E27FC236}">
                <a16:creationId xmlns:a16="http://schemas.microsoft.com/office/drawing/2014/main" id="{12892F40-C8C1-EC4C-83A3-50F761DAA696}"/>
              </a:ext>
            </a:extLst>
          </p:cNvPr>
          <p:cNvSpPr/>
          <p:nvPr/>
        </p:nvSpPr>
        <p:spPr>
          <a:xfrm>
            <a:off x="1866378" y="1627764"/>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sp>
        <p:nvSpPr>
          <p:cNvPr id="9" name="テキスト ボックス 8">
            <a:extLst>
              <a:ext uri="{FF2B5EF4-FFF2-40B4-BE49-F238E27FC236}">
                <a16:creationId xmlns:a16="http://schemas.microsoft.com/office/drawing/2014/main" id="{7E88E5C5-62CE-1D42-A6FB-16A8E1980BA9}"/>
              </a:ext>
            </a:extLst>
          </p:cNvPr>
          <p:cNvSpPr txBox="1"/>
          <p:nvPr/>
        </p:nvSpPr>
        <p:spPr>
          <a:xfrm>
            <a:off x="1994386" y="558138"/>
            <a:ext cx="3176115" cy="369332"/>
          </a:xfrm>
          <a:prstGeom prst="rect">
            <a:avLst/>
          </a:prstGeom>
          <a:noFill/>
        </p:spPr>
        <p:txBody>
          <a:bodyPr wrap="square" rtlCol="0">
            <a:spAutoFit/>
          </a:bodyPr>
          <a:lstStyle/>
          <a:p>
            <a:r>
              <a:rPr kumimoji="1" lang="ja-JP" altLang="en-US" b="1"/>
              <a:t>業態コンセプト８ステップ</a:t>
            </a:r>
          </a:p>
        </p:txBody>
      </p:sp>
      <p:sp>
        <p:nvSpPr>
          <p:cNvPr id="12" name="テキスト ボックス 11">
            <a:extLst>
              <a:ext uri="{FF2B5EF4-FFF2-40B4-BE49-F238E27FC236}">
                <a16:creationId xmlns:a16="http://schemas.microsoft.com/office/drawing/2014/main" id="{7CF04F9A-A5F2-574B-83A2-D2A4A29BF65E}"/>
              </a:ext>
            </a:extLst>
          </p:cNvPr>
          <p:cNvSpPr txBox="1"/>
          <p:nvPr/>
        </p:nvSpPr>
        <p:spPr>
          <a:xfrm>
            <a:off x="176756" y="433037"/>
            <a:ext cx="1640909"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nchor="ctr">
            <a:spAutoFit/>
          </a:bodyPr>
          <a:lstStyle/>
          <a:p>
            <a:pPr algn="ctr"/>
            <a:r>
              <a:rPr kumimoji="1" lang="en-US" altLang="ja-JP" sz="2400" b="1" dirty="0"/>
              <a:t>WORK</a:t>
            </a:r>
            <a:endParaRPr kumimoji="1" lang="ja-JP" altLang="en-US" sz="2400" b="1"/>
          </a:p>
        </p:txBody>
      </p:sp>
      <p:pic>
        <p:nvPicPr>
          <p:cNvPr id="3" name="図 2">
            <a:extLst>
              <a:ext uri="{FF2B5EF4-FFF2-40B4-BE49-F238E27FC236}">
                <a16:creationId xmlns:a16="http://schemas.microsoft.com/office/drawing/2014/main" id="{10ECC4D4-B26C-9E40-B548-9DAC5C170655}"/>
              </a:ext>
            </a:extLst>
          </p:cNvPr>
          <p:cNvPicPr>
            <a:picLocks noChangeAspect="1"/>
          </p:cNvPicPr>
          <p:nvPr/>
        </p:nvPicPr>
        <p:blipFill>
          <a:blip r:embed="rId3"/>
          <a:stretch>
            <a:fillRect/>
          </a:stretch>
        </p:blipFill>
        <p:spPr>
          <a:xfrm>
            <a:off x="150310" y="1019803"/>
            <a:ext cx="8844911" cy="5527872"/>
          </a:xfrm>
          <a:prstGeom prst="rect">
            <a:avLst/>
          </a:prstGeom>
        </p:spPr>
      </p:pic>
    </p:spTree>
    <p:extLst>
      <p:ext uri="{BB962C8B-B14F-4D97-AF65-F5344CB8AC3E}">
        <p14:creationId xmlns:p14="http://schemas.microsoft.com/office/powerpoint/2010/main" val="29935978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AF986FA-2064-CD40-BA46-ECC5D0B4F7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8626" y="0"/>
            <a:ext cx="2646596" cy="742804"/>
          </a:xfrm>
          <a:prstGeom prst="rect">
            <a:avLst/>
          </a:prstGeom>
        </p:spPr>
      </p:pic>
      <p:sp>
        <p:nvSpPr>
          <p:cNvPr id="10" name="正方形/長方形 9">
            <a:extLst>
              <a:ext uri="{FF2B5EF4-FFF2-40B4-BE49-F238E27FC236}">
                <a16:creationId xmlns:a16="http://schemas.microsoft.com/office/drawing/2014/main" id="{9D7AB86E-B8C2-5048-8C7C-BB120D35B133}"/>
              </a:ext>
            </a:extLst>
          </p:cNvPr>
          <p:cNvSpPr/>
          <p:nvPr/>
        </p:nvSpPr>
        <p:spPr>
          <a:xfrm>
            <a:off x="0" y="6639102"/>
            <a:ext cx="9144000" cy="218897"/>
          </a:xfrm>
          <a:prstGeom prst="rect">
            <a:avLst/>
          </a:prstGeom>
          <a:solidFill>
            <a:srgbClr val="BF0C11"/>
          </a:solidFill>
        </p:spPr>
        <p:style>
          <a:lnRef idx="0">
            <a:schemeClr val="accent2"/>
          </a:lnRef>
          <a:fillRef idx="3">
            <a:schemeClr val="accent2"/>
          </a:fillRef>
          <a:effectRef idx="3">
            <a:schemeClr val="accent2"/>
          </a:effectRef>
          <a:fontRef idx="minor">
            <a:schemeClr val="lt1"/>
          </a:fontRef>
        </p:style>
        <p:txBody>
          <a:bodyPr rtlCol="0" anchor="ctr"/>
          <a:lstStyle/>
          <a:p>
            <a:r>
              <a:rPr lang="en-US" altLang="ja-JP" sz="1000" dirty="0">
                <a:solidFill>
                  <a:schemeClr val="bg1"/>
                </a:solidFill>
              </a:rPr>
              <a:t>Copyright(C) </a:t>
            </a:r>
            <a:r>
              <a:rPr lang="ja-JP" altLang="en-US" sz="1000">
                <a:solidFill>
                  <a:schemeClr val="bg1"/>
                </a:solidFill>
              </a:rPr>
              <a:t>株式会社エフワンコンサルティング </a:t>
            </a:r>
            <a:r>
              <a:rPr lang="en-US" altLang="ja-JP" sz="1000" dirty="0">
                <a:solidFill>
                  <a:schemeClr val="bg1"/>
                </a:solidFill>
              </a:rPr>
              <a:t>All rights reserved.</a:t>
            </a:r>
            <a:r>
              <a:rPr lang="en-US" altLang="ja-JP" sz="1000" dirty="0">
                <a:solidFill>
                  <a:schemeClr val="bg1">
                    <a:lumMod val="50000"/>
                  </a:schemeClr>
                </a:solidFill>
              </a:rPr>
              <a:t> </a:t>
            </a:r>
            <a:endParaRPr lang="ja-JP" altLang="en-US" sz="1000" dirty="0">
              <a:solidFill>
                <a:schemeClr val="bg1">
                  <a:lumMod val="50000"/>
                </a:schemeClr>
              </a:solidFill>
            </a:endParaRPr>
          </a:p>
        </p:txBody>
      </p:sp>
      <p:sp>
        <p:nvSpPr>
          <p:cNvPr id="2" name="正方形/長方形 1">
            <a:extLst>
              <a:ext uri="{FF2B5EF4-FFF2-40B4-BE49-F238E27FC236}">
                <a16:creationId xmlns:a16="http://schemas.microsoft.com/office/drawing/2014/main" id="{C4DAA4EB-649E-FB4C-B520-D98435688AF3}"/>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pic>
        <p:nvPicPr>
          <p:cNvPr id="5" name="図 4">
            <a:extLst>
              <a:ext uri="{FF2B5EF4-FFF2-40B4-BE49-F238E27FC236}">
                <a16:creationId xmlns:a16="http://schemas.microsoft.com/office/drawing/2014/main" id="{5AAC6C0D-1B37-5E43-A547-3012CE336588}"/>
              </a:ext>
            </a:extLst>
          </p:cNvPr>
          <p:cNvPicPr>
            <a:picLocks noChangeAspect="1"/>
          </p:cNvPicPr>
          <p:nvPr/>
        </p:nvPicPr>
        <p:blipFill>
          <a:blip r:embed="rId3"/>
          <a:stretch>
            <a:fillRect/>
          </a:stretch>
        </p:blipFill>
        <p:spPr>
          <a:xfrm>
            <a:off x="5579304" y="4109353"/>
            <a:ext cx="3473068" cy="1899334"/>
          </a:xfrm>
          <a:prstGeom prst="rect">
            <a:avLst/>
          </a:prstGeom>
        </p:spPr>
      </p:pic>
      <p:sp>
        <p:nvSpPr>
          <p:cNvPr id="6" name="テキスト ボックス 5">
            <a:extLst>
              <a:ext uri="{FF2B5EF4-FFF2-40B4-BE49-F238E27FC236}">
                <a16:creationId xmlns:a16="http://schemas.microsoft.com/office/drawing/2014/main" id="{EC48A687-1A20-8D4F-A847-550DABCC022D}"/>
              </a:ext>
            </a:extLst>
          </p:cNvPr>
          <p:cNvSpPr txBox="1"/>
          <p:nvPr/>
        </p:nvSpPr>
        <p:spPr>
          <a:xfrm>
            <a:off x="150312" y="125260"/>
            <a:ext cx="3432132" cy="307777"/>
          </a:xfrm>
          <a:prstGeom prst="rect">
            <a:avLst/>
          </a:prstGeom>
          <a:noFill/>
        </p:spPr>
        <p:txBody>
          <a:bodyPr wrap="square" rtlCol="0">
            <a:spAutoFit/>
          </a:bodyPr>
          <a:lstStyle/>
          <a:p>
            <a:r>
              <a:rPr kumimoji="1" lang="en-US" altLang="ja-JP" sz="1400" b="1" dirty="0"/>
              <a:t>STEP</a:t>
            </a:r>
            <a:r>
              <a:rPr kumimoji="1" lang="ja-JP" altLang="en-US" sz="1400" b="1"/>
              <a:t>２−３業態コンセプト８ステップ</a:t>
            </a:r>
          </a:p>
        </p:txBody>
      </p:sp>
      <p:sp>
        <p:nvSpPr>
          <p:cNvPr id="3" name="テキスト ボックス 2">
            <a:extLst>
              <a:ext uri="{FF2B5EF4-FFF2-40B4-BE49-F238E27FC236}">
                <a16:creationId xmlns:a16="http://schemas.microsoft.com/office/drawing/2014/main" id="{441BBD01-F4FA-AE44-A09A-B278A9CDA926}"/>
              </a:ext>
            </a:extLst>
          </p:cNvPr>
          <p:cNvSpPr txBox="1"/>
          <p:nvPr/>
        </p:nvSpPr>
        <p:spPr>
          <a:xfrm>
            <a:off x="200416" y="951978"/>
            <a:ext cx="8379913" cy="4893647"/>
          </a:xfrm>
          <a:prstGeom prst="rect">
            <a:avLst/>
          </a:prstGeom>
          <a:noFill/>
        </p:spPr>
        <p:txBody>
          <a:bodyPr wrap="square" rtlCol="0">
            <a:spAutoFit/>
          </a:bodyPr>
          <a:lstStyle/>
          <a:p>
            <a:r>
              <a:rPr kumimoji="1" lang="ja-JP" altLang="en-US" sz="2400" b="1" u="sng"/>
              <a:t>業態コンセプトの最後に！</a:t>
            </a:r>
            <a:endParaRPr kumimoji="1" lang="en-US" altLang="ja-JP" sz="2400" b="1" u="sng" dirty="0"/>
          </a:p>
          <a:p>
            <a:endParaRPr lang="en-US" altLang="ja-JP" b="1" dirty="0"/>
          </a:p>
          <a:p>
            <a:r>
              <a:rPr kumimoji="1" lang="ja-JP" altLang="en-US" b="1"/>
              <a:t>ここに定めたコンセプトの様に運営が実現出来ていれば、来店されたお客様は、</a:t>
            </a:r>
            <a:endParaRPr kumimoji="1" lang="en-US" altLang="ja-JP" b="1" dirty="0"/>
          </a:p>
          <a:p>
            <a:r>
              <a:rPr lang="ja-JP" altLang="en-US" b="1"/>
              <a:t>満足して必ず再来店頂けるリピーターとなるものと設定します。</a:t>
            </a:r>
            <a:endParaRPr lang="en-US" altLang="ja-JP" b="1" dirty="0"/>
          </a:p>
          <a:p>
            <a:endParaRPr kumimoji="1" lang="en-US" altLang="ja-JP" b="1" dirty="0"/>
          </a:p>
          <a:p>
            <a:r>
              <a:rPr lang="ja-JP" altLang="en-US" b="1"/>
              <a:t>主にコンセプトメイクは、経営者の仕事です。</a:t>
            </a:r>
            <a:endParaRPr lang="en-US" altLang="ja-JP" b="1" dirty="0"/>
          </a:p>
          <a:p>
            <a:endParaRPr kumimoji="1" lang="en-US" altLang="ja-JP" b="1" dirty="0"/>
          </a:p>
          <a:p>
            <a:r>
              <a:rPr lang="ja-JP" altLang="en-US" b="1"/>
              <a:t>この通りの運営は出来ているが、お客様満足には足りないと感じる場合は、</a:t>
            </a:r>
            <a:endParaRPr lang="en-US" altLang="ja-JP" b="1" dirty="0"/>
          </a:p>
          <a:p>
            <a:r>
              <a:rPr kumimoji="1" lang="ja-JP" altLang="en-US" b="1"/>
              <a:t>運営でなく、コンセプトそのものに問題があるとなります。</a:t>
            </a:r>
            <a:endParaRPr kumimoji="1" lang="en-US" altLang="ja-JP" b="1" dirty="0"/>
          </a:p>
          <a:p>
            <a:r>
              <a:rPr lang="ja-JP" altLang="en-US" b="1">
                <a:solidFill>
                  <a:srgbClr val="C00000"/>
                </a:solidFill>
              </a:rPr>
              <a:t>その責任は、店長でなく、経営者であります。</a:t>
            </a:r>
            <a:endParaRPr lang="en-US" altLang="ja-JP" b="1" dirty="0">
              <a:solidFill>
                <a:srgbClr val="C00000"/>
              </a:solidFill>
            </a:endParaRPr>
          </a:p>
          <a:p>
            <a:endParaRPr kumimoji="1" lang="en-US" altLang="ja-JP" b="1" dirty="0"/>
          </a:p>
          <a:p>
            <a:r>
              <a:rPr lang="ja-JP" altLang="en-US" b="1"/>
              <a:t>このポイントを理解の上、お客様のニーズやウォンツを十分理解した</a:t>
            </a:r>
            <a:endParaRPr lang="en-US" altLang="ja-JP" b="1" dirty="0"/>
          </a:p>
          <a:p>
            <a:r>
              <a:rPr kumimoji="1" lang="ja-JP" altLang="en-US" b="1"/>
              <a:t>コンセプトメイクに取り組む事が、展開を実現する際の</a:t>
            </a:r>
            <a:endParaRPr kumimoji="1" lang="en-US" altLang="ja-JP" b="1" dirty="0"/>
          </a:p>
          <a:p>
            <a:r>
              <a:rPr lang="ja-JP" altLang="en-US" b="1"/>
              <a:t>具体的な業務の第一歩であります。</a:t>
            </a:r>
            <a:endParaRPr lang="en-US" altLang="ja-JP" b="1" dirty="0"/>
          </a:p>
          <a:p>
            <a:endParaRPr kumimoji="1" lang="en-US" altLang="ja-JP" b="1" dirty="0"/>
          </a:p>
          <a:p>
            <a:endParaRPr lang="en-US" altLang="ja-JP" b="1" dirty="0"/>
          </a:p>
          <a:p>
            <a:r>
              <a:rPr kumimoji="1" lang="ja-JP" altLang="en-US" b="1"/>
              <a:t>繰り返し実施し、思考を深める事です。</a:t>
            </a:r>
            <a:endParaRPr kumimoji="1" lang="en-US" altLang="ja-JP" b="1" dirty="0"/>
          </a:p>
        </p:txBody>
      </p:sp>
    </p:spTree>
    <p:extLst>
      <p:ext uri="{BB962C8B-B14F-4D97-AF65-F5344CB8AC3E}">
        <p14:creationId xmlns:p14="http://schemas.microsoft.com/office/powerpoint/2010/main" val="19119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AF986FA-2064-CD40-BA46-ECC5D0B4F73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48626" y="0"/>
            <a:ext cx="2646596" cy="742804"/>
          </a:xfrm>
          <a:prstGeom prst="rect">
            <a:avLst/>
          </a:prstGeom>
        </p:spPr>
      </p:pic>
      <p:sp>
        <p:nvSpPr>
          <p:cNvPr id="10" name="正方形/長方形 9">
            <a:extLst>
              <a:ext uri="{FF2B5EF4-FFF2-40B4-BE49-F238E27FC236}">
                <a16:creationId xmlns:a16="http://schemas.microsoft.com/office/drawing/2014/main" id="{9D7AB86E-B8C2-5048-8C7C-BB120D35B133}"/>
              </a:ext>
            </a:extLst>
          </p:cNvPr>
          <p:cNvSpPr/>
          <p:nvPr/>
        </p:nvSpPr>
        <p:spPr>
          <a:xfrm>
            <a:off x="0" y="6639102"/>
            <a:ext cx="9144000" cy="218897"/>
          </a:xfrm>
          <a:prstGeom prst="rect">
            <a:avLst/>
          </a:prstGeom>
          <a:solidFill>
            <a:srgbClr val="BF0C11"/>
          </a:solidFill>
        </p:spPr>
        <p:style>
          <a:lnRef idx="0">
            <a:schemeClr val="accent2"/>
          </a:lnRef>
          <a:fillRef idx="3">
            <a:schemeClr val="accent2"/>
          </a:fillRef>
          <a:effectRef idx="3">
            <a:schemeClr val="accent2"/>
          </a:effectRef>
          <a:fontRef idx="minor">
            <a:schemeClr val="lt1"/>
          </a:fontRef>
        </p:style>
        <p:txBody>
          <a:bodyPr rtlCol="0" anchor="ctr"/>
          <a:lstStyle/>
          <a:p>
            <a:r>
              <a:rPr lang="en-US" altLang="ja-JP" sz="1000" dirty="0">
                <a:solidFill>
                  <a:schemeClr val="bg1"/>
                </a:solidFill>
              </a:rPr>
              <a:t>Copyright(C) </a:t>
            </a:r>
            <a:r>
              <a:rPr lang="ja-JP" altLang="en-US" sz="1000">
                <a:solidFill>
                  <a:schemeClr val="bg1"/>
                </a:solidFill>
              </a:rPr>
              <a:t>株式会社エフワンコンサルティング </a:t>
            </a:r>
            <a:r>
              <a:rPr lang="en-US" altLang="ja-JP" sz="1000" dirty="0">
                <a:solidFill>
                  <a:schemeClr val="bg1"/>
                </a:solidFill>
              </a:rPr>
              <a:t>All rights reserved.</a:t>
            </a:r>
            <a:r>
              <a:rPr lang="en-US" altLang="ja-JP" sz="1000" dirty="0">
                <a:solidFill>
                  <a:schemeClr val="bg1">
                    <a:lumMod val="50000"/>
                  </a:schemeClr>
                </a:solidFill>
              </a:rPr>
              <a:t> </a:t>
            </a:r>
            <a:endParaRPr lang="ja-JP" altLang="en-US" sz="1000" dirty="0">
              <a:solidFill>
                <a:schemeClr val="bg1">
                  <a:lumMod val="50000"/>
                </a:schemeClr>
              </a:solidFill>
            </a:endParaRPr>
          </a:p>
        </p:txBody>
      </p:sp>
      <p:sp>
        <p:nvSpPr>
          <p:cNvPr id="2" name="正方形/長方形 1">
            <a:extLst>
              <a:ext uri="{FF2B5EF4-FFF2-40B4-BE49-F238E27FC236}">
                <a16:creationId xmlns:a16="http://schemas.microsoft.com/office/drawing/2014/main" id="{C4DAA4EB-649E-FB4C-B520-D98435688AF3}"/>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pic>
        <p:nvPicPr>
          <p:cNvPr id="5" name="図 4">
            <a:extLst>
              <a:ext uri="{FF2B5EF4-FFF2-40B4-BE49-F238E27FC236}">
                <a16:creationId xmlns:a16="http://schemas.microsoft.com/office/drawing/2014/main" id="{CB0571E6-52AE-5543-A8D0-7592DADA43C8}"/>
              </a:ext>
            </a:extLst>
          </p:cNvPr>
          <p:cNvPicPr>
            <a:picLocks noChangeAspect="1"/>
          </p:cNvPicPr>
          <p:nvPr/>
        </p:nvPicPr>
        <p:blipFill>
          <a:blip r:embed="rId4"/>
          <a:stretch>
            <a:fillRect/>
          </a:stretch>
        </p:blipFill>
        <p:spPr>
          <a:xfrm>
            <a:off x="5670932" y="4504347"/>
            <a:ext cx="3473068" cy="1899334"/>
          </a:xfrm>
          <a:prstGeom prst="rect">
            <a:avLst/>
          </a:prstGeom>
        </p:spPr>
      </p:pic>
      <p:sp>
        <p:nvSpPr>
          <p:cNvPr id="3" name="テキスト ボックス 2">
            <a:extLst>
              <a:ext uri="{FF2B5EF4-FFF2-40B4-BE49-F238E27FC236}">
                <a16:creationId xmlns:a16="http://schemas.microsoft.com/office/drawing/2014/main" id="{CECAA931-E01F-3843-8024-E90B72FAE90D}"/>
              </a:ext>
            </a:extLst>
          </p:cNvPr>
          <p:cNvSpPr txBox="1"/>
          <p:nvPr/>
        </p:nvSpPr>
        <p:spPr>
          <a:xfrm>
            <a:off x="200417" y="990134"/>
            <a:ext cx="8580328" cy="2554545"/>
          </a:xfrm>
          <a:prstGeom prst="rect">
            <a:avLst/>
          </a:prstGeom>
          <a:noFill/>
        </p:spPr>
        <p:txBody>
          <a:bodyPr wrap="square" rtlCol="0">
            <a:spAutoFit/>
          </a:bodyPr>
          <a:lstStyle/>
          <a:p>
            <a:r>
              <a:rPr kumimoji="1" lang="ja-JP" altLang="en-US" sz="2000" b="1">
                <a:solidFill>
                  <a:srgbClr val="C00000"/>
                </a:solidFill>
              </a:rPr>
              <a:t>業種</a:t>
            </a:r>
            <a:r>
              <a:rPr kumimoji="1" lang="ja-JP" altLang="en-US" sz="2000" b="1"/>
              <a:t>：日本料理、中華、ラーメン、焼肉、洋食レストラン、蕎麦・うどん</a:t>
            </a:r>
            <a:endParaRPr kumimoji="1" lang="en-US" altLang="ja-JP" sz="2000" b="1" dirty="0"/>
          </a:p>
          <a:p>
            <a:endParaRPr lang="en-US" altLang="ja-JP" sz="2000" b="1" dirty="0"/>
          </a:p>
          <a:p>
            <a:r>
              <a:rPr kumimoji="1" lang="ja-JP" altLang="en-US" sz="2000" b="1"/>
              <a:t>→ </a:t>
            </a:r>
            <a:r>
              <a:rPr kumimoji="1" lang="ja-JP" altLang="en-US" sz="2000" b="1">
                <a:solidFill>
                  <a:srgbClr val="1F10F7"/>
                </a:solidFill>
              </a:rPr>
              <a:t>売り物</a:t>
            </a:r>
            <a:r>
              <a:rPr kumimoji="1" lang="ja-JP" altLang="en-US" sz="2000" b="1"/>
              <a:t>で分類する</a:t>
            </a:r>
            <a:endParaRPr kumimoji="1" lang="en-US" altLang="ja-JP" sz="2000" b="1" dirty="0"/>
          </a:p>
          <a:p>
            <a:endParaRPr lang="en-US" altLang="ja-JP" sz="2000" b="1" dirty="0"/>
          </a:p>
          <a:p>
            <a:endParaRPr kumimoji="1" lang="en-US" altLang="ja-JP" sz="2000" b="1" dirty="0"/>
          </a:p>
          <a:p>
            <a:r>
              <a:rPr lang="ja-JP" altLang="en-US" sz="2000" b="1">
                <a:solidFill>
                  <a:srgbClr val="C00000"/>
                </a:solidFill>
              </a:rPr>
              <a:t>業態</a:t>
            </a:r>
            <a:r>
              <a:rPr lang="ja-JP" altLang="en-US" sz="2000" b="1"/>
              <a:t>：ファミレス、ファストフード、立ち飲み、居酒屋、回転寿司、</a:t>
            </a:r>
            <a:endParaRPr lang="en-US" altLang="ja-JP" sz="2000" b="1" dirty="0"/>
          </a:p>
          <a:p>
            <a:endParaRPr kumimoji="1" lang="en-US" altLang="ja-JP" sz="2000" b="1" dirty="0"/>
          </a:p>
          <a:p>
            <a:r>
              <a:rPr lang="ja-JP" altLang="en-US" sz="2000" b="1"/>
              <a:t>→ </a:t>
            </a:r>
            <a:r>
              <a:rPr lang="ja-JP" altLang="en-US" sz="2000" b="1">
                <a:solidFill>
                  <a:srgbClr val="1F10F7"/>
                </a:solidFill>
              </a:rPr>
              <a:t>売り方</a:t>
            </a:r>
            <a:r>
              <a:rPr lang="ja-JP" altLang="en-US" sz="2000" b="1"/>
              <a:t>で分類する</a:t>
            </a:r>
            <a:endParaRPr kumimoji="1" lang="ja-JP" altLang="en-US" sz="2000" b="1"/>
          </a:p>
        </p:txBody>
      </p:sp>
      <p:sp>
        <p:nvSpPr>
          <p:cNvPr id="6" name="テキスト ボックス 5">
            <a:extLst>
              <a:ext uri="{FF2B5EF4-FFF2-40B4-BE49-F238E27FC236}">
                <a16:creationId xmlns:a16="http://schemas.microsoft.com/office/drawing/2014/main" id="{0999C5EF-2B65-7446-A776-7D89E6205A9E}"/>
              </a:ext>
            </a:extLst>
          </p:cNvPr>
          <p:cNvSpPr txBox="1"/>
          <p:nvPr/>
        </p:nvSpPr>
        <p:spPr>
          <a:xfrm>
            <a:off x="100208" y="4124266"/>
            <a:ext cx="8943583" cy="400110"/>
          </a:xfrm>
          <a:prstGeom prst="rect">
            <a:avLst/>
          </a:prstGeom>
          <a:noFill/>
        </p:spPr>
        <p:txBody>
          <a:bodyPr wrap="square" rtlCol="0">
            <a:spAutoFit/>
          </a:bodyPr>
          <a:lstStyle/>
          <a:p>
            <a:r>
              <a:rPr kumimoji="1" lang="ja-JP" altLang="en-US" sz="2000"/>
              <a:t>＊業種　</a:t>
            </a:r>
            <a:r>
              <a:rPr kumimoji="1" lang="en-US" altLang="ja-JP" sz="2000" dirty="0"/>
              <a:t>×</a:t>
            </a:r>
            <a:r>
              <a:rPr kumimoji="1" lang="ja-JP" altLang="en-US" sz="2000"/>
              <a:t>   業態・業種業態の深化、細分類がどんどん進んでいる。</a:t>
            </a:r>
          </a:p>
        </p:txBody>
      </p:sp>
      <p:sp>
        <p:nvSpPr>
          <p:cNvPr id="8" name="テキスト ボックス 7">
            <a:extLst>
              <a:ext uri="{FF2B5EF4-FFF2-40B4-BE49-F238E27FC236}">
                <a16:creationId xmlns:a16="http://schemas.microsoft.com/office/drawing/2014/main" id="{E65F78C5-8BB2-E74A-AF5D-A9C55229BAFE}"/>
              </a:ext>
            </a:extLst>
          </p:cNvPr>
          <p:cNvSpPr txBox="1"/>
          <p:nvPr/>
        </p:nvSpPr>
        <p:spPr>
          <a:xfrm>
            <a:off x="300625" y="125260"/>
            <a:ext cx="3068876" cy="307777"/>
          </a:xfrm>
          <a:prstGeom prst="rect">
            <a:avLst/>
          </a:prstGeom>
          <a:noFill/>
        </p:spPr>
        <p:txBody>
          <a:bodyPr wrap="square" rtlCol="0">
            <a:spAutoFit/>
          </a:bodyPr>
          <a:lstStyle/>
          <a:p>
            <a:r>
              <a:rPr kumimoji="1" lang="en-US" altLang="ja-JP" sz="1400" b="1" dirty="0"/>
              <a:t>STEP</a:t>
            </a:r>
            <a:r>
              <a:rPr kumimoji="1" lang="ja-JP" altLang="en-US" sz="1400" b="1"/>
              <a:t>２−１業種・業態とは</a:t>
            </a:r>
          </a:p>
        </p:txBody>
      </p:sp>
    </p:spTree>
    <p:extLst>
      <p:ext uri="{BB962C8B-B14F-4D97-AF65-F5344CB8AC3E}">
        <p14:creationId xmlns:p14="http://schemas.microsoft.com/office/powerpoint/2010/main" val="2404849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AF986FA-2064-CD40-BA46-ECC5D0B4F73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48626" y="0"/>
            <a:ext cx="2646596" cy="742804"/>
          </a:xfrm>
          <a:prstGeom prst="rect">
            <a:avLst/>
          </a:prstGeom>
        </p:spPr>
      </p:pic>
      <p:sp>
        <p:nvSpPr>
          <p:cNvPr id="10" name="正方形/長方形 9">
            <a:extLst>
              <a:ext uri="{FF2B5EF4-FFF2-40B4-BE49-F238E27FC236}">
                <a16:creationId xmlns:a16="http://schemas.microsoft.com/office/drawing/2014/main" id="{9D7AB86E-B8C2-5048-8C7C-BB120D35B133}"/>
              </a:ext>
            </a:extLst>
          </p:cNvPr>
          <p:cNvSpPr/>
          <p:nvPr/>
        </p:nvSpPr>
        <p:spPr>
          <a:xfrm>
            <a:off x="0" y="6639102"/>
            <a:ext cx="9144000" cy="218897"/>
          </a:xfrm>
          <a:prstGeom prst="rect">
            <a:avLst/>
          </a:prstGeom>
          <a:solidFill>
            <a:srgbClr val="BF0C11"/>
          </a:solidFill>
        </p:spPr>
        <p:style>
          <a:lnRef idx="0">
            <a:schemeClr val="accent2"/>
          </a:lnRef>
          <a:fillRef idx="3">
            <a:schemeClr val="accent2"/>
          </a:fillRef>
          <a:effectRef idx="3">
            <a:schemeClr val="accent2"/>
          </a:effectRef>
          <a:fontRef idx="minor">
            <a:schemeClr val="lt1"/>
          </a:fontRef>
        </p:style>
        <p:txBody>
          <a:bodyPr rtlCol="0" anchor="ctr"/>
          <a:lstStyle/>
          <a:p>
            <a:r>
              <a:rPr lang="en-US" altLang="ja-JP" sz="1000" dirty="0">
                <a:solidFill>
                  <a:schemeClr val="bg1"/>
                </a:solidFill>
              </a:rPr>
              <a:t>Copyright(C) </a:t>
            </a:r>
            <a:r>
              <a:rPr lang="ja-JP" altLang="en-US" sz="1000">
                <a:solidFill>
                  <a:schemeClr val="bg1"/>
                </a:solidFill>
              </a:rPr>
              <a:t>株式会社エフワンコンサルティング </a:t>
            </a:r>
            <a:r>
              <a:rPr lang="en-US" altLang="ja-JP" sz="1000" dirty="0">
                <a:solidFill>
                  <a:schemeClr val="bg1"/>
                </a:solidFill>
              </a:rPr>
              <a:t>All rights reserved.</a:t>
            </a:r>
            <a:r>
              <a:rPr lang="en-US" altLang="ja-JP" sz="1000" dirty="0">
                <a:solidFill>
                  <a:schemeClr val="bg1">
                    <a:lumMod val="50000"/>
                  </a:schemeClr>
                </a:solidFill>
              </a:rPr>
              <a:t> </a:t>
            </a:r>
            <a:endParaRPr lang="ja-JP" altLang="en-US" sz="1000" dirty="0">
              <a:solidFill>
                <a:schemeClr val="bg1">
                  <a:lumMod val="50000"/>
                </a:schemeClr>
              </a:solidFill>
            </a:endParaRPr>
          </a:p>
        </p:txBody>
      </p:sp>
      <p:sp>
        <p:nvSpPr>
          <p:cNvPr id="2" name="正方形/長方形 1">
            <a:extLst>
              <a:ext uri="{FF2B5EF4-FFF2-40B4-BE49-F238E27FC236}">
                <a16:creationId xmlns:a16="http://schemas.microsoft.com/office/drawing/2014/main" id="{C4DAA4EB-649E-FB4C-B520-D98435688AF3}"/>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pic>
        <p:nvPicPr>
          <p:cNvPr id="5" name="図 4">
            <a:extLst>
              <a:ext uri="{FF2B5EF4-FFF2-40B4-BE49-F238E27FC236}">
                <a16:creationId xmlns:a16="http://schemas.microsoft.com/office/drawing/2014/main" id="{F02FEA21-7D5D-024A-A803-AED3611ECF05}"/>
              </a:ext>
            </a:extLst>
          </p:cNvPr>
          <p:cNvPicPr>
            <a:picLocks noChangeAspect="1"/>
          </p:cNvPicPr>
          <p:nvPr/>
        </p:nvPicPr>
        <p:blipFill>
          <a:blip r:embed="rId4"/>
          <a:stretch>
            <a:fillRect/>
          </a:stretch>
        </p:blipFill>
        <p:spPr>
          <a:xfrm>
            <a:off x="5579304" y="4109353"/>
            <a:ext cx="3473068" cy="1899334"/>
          </a:xfrm>
          <a:prstGeom prst="rect">
            <a:avLst/>
          </a:prstGeom>
        </p:spPr>
      </p:pic>
      <p:graphicFrame>
        <p:nvGraphicFramePr>
          <p:cNvPr id="3" name="表 2">
            <a:extLst>
              <a:ext uri="{FF2B5EF4-FFF2-40B4-BE49-F238E27FC236}">
                <a16:creationId xmlns:a16="http://schemas.microsoft.com/office/drawing/2014/main" id="{3AA20626-08DB-AE43-976F-B21010E96E43}"/>
              </a:ext>
            </a:extLst>
          </p:cNvPr>
          <p:cNvGraphicFramePr>
            <a:graphicFrameLocks noGrp="1"/>
          </p:cNvGraphicFramePr>
          <p:nvPr>
            <p:extLst>
              <p:ext uri="{D42A27DB-BD31-4B8C-83A1-F6EECF244321}">
                <p14:modId xmlns:p14="http://schemas.microsoft.com/office/powerpoint/2010/main" val="1617886680"/>
              </p:ext>
            </p:extLst>
          </p:nvPr>
        </p:nvGraphicFramePr>
        <p:xfrm>
          <a:off x="388307" y="1099660"/>
          <a:ext cx="7628350" cy="3132450"/>
        </p:xfrm>
        <a:graphic>
          <a:graphicData uri="http://schemas.openxmlformats.org/drawingml/2006/table">
            <a:tbl>
              <a:tblPr firstRow="1" bandRow="1">
                <a:tableStyleId>{5940675A-B579-460E-94D1-54222C63F5DA}</a:tableStyleId>
              </a:tblPr>
              <a:tblGrid>
                <a:gridCol w="2591086">
                  <a:extLst>
                    <a:ext uri="{9D8B030D-6E8A-4147-A177-3AD203B41FA5}">
                      <a16:colId xmlns:a16="http://schemas.microsoft.com/office/drawing/2014/main" val="3104068925"/>
                    </a:ext>
                  </a:extLst>
                </a:gridCol>
                <a:gridCol w="2518632">
                  <a:extLst>
                    <a:ext uri="{9D8B030D-6E8A-4147-A177-3AD203B41FA5}">
                      <a16:colId xmlns:a16="http://schemas.microsoft.com/office/drawing/2014/main" val="9182068"/>
                    </a:ext>
                  </a:extLst>
                </a:gridCol>
                <a:gridCol w="2518632">
                  <a:extLst>
                    <a:ext uri="{9D8B030D-6E8A-4147-A177-3AD203B41FA5}">
                      <a16:colId xmlns:a16="http://schemas.microsoft.com/office/drawing/2014/main" val="2742914526"/>
                    </a:ext>
                  </a:extLst>
                </a:gridCol>
              </a:tblGrid>
              <a:tr h="522075">
                <a:tc>
                  <a:txBody>
                    <a:bodyPr/>
                    <a:lstStyle/>
                    <a:p>
                      <a:r>
                        <a:rPr kumimoji="1" lang="ja-JP" altLang="en-US" sz="2000">
                          <a:ln>
                            <a:solidFill>
                              <a:schemeClr val="bg1"/>
                            </a:solidFill>
                          </a:ln>
                        </a:rPr>
                        <a:t>店舗名</a:t>
                      </a:r>
                    </a:p>
                  </a:txBody>
                  <a:tcPr anchor="ctr">
                    <a:solidFill>
                      <a:schemeClr val="accent2"/>
                    </a:solidFill>
                  </a:tcPr>
                </a:tc>
                <a:tc>
                  <a:txBody>
                    <a:bodyPr/>
                    <a:lstStyle/>
                    <a:p>
                      <a:r>
                        <a:rPr kumimoji="1" lang="ja-JP" altLang="en-US" sz="2000">
                          <a:ln>
                            <a:solidFill>
                              <a:schemeClr val="bg1"/>
                            </a:solidFill>
                          </a:ln>
                        </a:rPr>
                        <a:t>業種</a:t>
                      </a:r>
                    </a:p>
                  </a:txBody>
                  <a:tcPr anchor="ctr">
                    <a:solidFill>
                      <a:schemeClr val="accent2"/>
                    </a:solidFill>
                  </a:tcPr>
                </a:tc>
                <a:tc>
                  <a:txBody>
                    <a:bodyPr/>
                    <a:lstStyle/>
                    <a:p>
                      <a:r>
                        <a:rPr kumimoji="1" lang="ja-JP" altLang="en-US" sz="2000">
                          <a:ln>
                            <a:solidFill>
                              <a:schemeClr val="bg1"/>
                            </a:solidFill>
                          </a:ln>
                        </a:rPr>
                        <a:t>業態</a:t>
                      </a:r>
                    </a:p>
                  </a:txBody>
                  <a:tcPr anchor="ctr">
                    <a:solidFill>
                      <a:schemeClr val="accent2"/>
                    </a:solidFill>
                  </a:tcPr>
                </a:tc>
                <a:extLst>
                  <a:ext uri="{0D108BD9-81ED-4DB2-BD59-A6C34878D82A}">
                    <a16:rowId xmlns:a16="http://schemas.microsoft.com/office/drawing/2014/main" val="3859079120"/>
                  </a:ext>
                </a:extLst>
              </a:tr>
              <a:tr h="522075">
                <a:tc>
                  <a:txBody>
                    <a:bodyPr/>
                    <a:lstStyle/>
                    <a:p>
                      <a:r>
                        <a:rPr kumimoji="1" lang="ja-JP" altLang="en-US" sz="2000" b="1"/>
                        <a:t>吉野家</a:t>
                      </a:r>
                    </a:p>
                  </a:txBody>
                  <a:tcPr anchor="ctr"/>
                </a:tc>
                <a:tc>
                  <a:txBody>
                    <a:bodyPr/>
                    <a:lstStyle/>
                    <a:p>
                      <a:r>
                        <a:rPr kumimoji="1" lang="ja-JP" altLang="en-US" sz="2000" b="1"/>
                        <a:t>牛丼（日本料理）</a:t>
                      </a:r>
                    </a:p>
                  </a:txBody>
                  <a:tcPr anchor="ctr"/>
                </a:tc>
                <a:tc>
                  <a:txBody>
                    <a:bodyPr/>
                    <a:lstStyle/>
                    <a:p>
                      <a:r>
                        <a:rPr kumimoji="1" lang="ja-JP" altLang="en-US" sz="2000" b="1"/>
                        <a:t>ファストフード</a:t>
                      </a:r>
                    </a:p>
                  </a:txBody>
                  <a:tcPr anchor="ctr"/>
                </a:tc>
                <a:extLst>
                  <a:ext uri="{0D108BD9-81ED-4DB2-BD59-A6C34878D82A}">
                    <a16:rowId xmlns:a16="http://schemas.microsoft.com/office/drawing/2014/main" val="2795054800"/>
                  </a:ext>
                </a:extLst>
              </a:tr>
              <a:tr h="522075">
                <a:tc>
                  <a:txBody>
                    <a:bodyPr/>
                    <a:lstStyle/>
                    <a:p>
                      <a:r>
                        <a:rPr kumimoji="1" lang="ja-JP" altLang="en-US" sz="2000" b="1"/>
                        <a:t>サイゼリヤ</a:t>
                      </a:r>
                    </a:p>
                  </a:txBody>
                  <a:tcPr anchor="ctr"/>
                </a:tc>
                <a:tc>
                  <a:txBody>
                    <a:bodyPr/>
                    <a:lstStyle/>
                    <a:p>
                      <a:r>
                        <a:rPr kumimoji="1" lang="ja-JP" altLang="en-US" sz="2000" b="1"/>
                        <a:t>イタリアン（洋食）</a:t>
                      </a:r>
                    </a:p>
                  </a:txBody>
                  <a:tcPr anchor="ctr"/>
                </a:tc>
                <a:tc>
                  <a:txBody>
                    <a:bodyPr/>
                    <a:lstStyle/>
                    <a:p>
                      <a:r>
                        <a:rPr kumimoji="1" lang="ja-JP" altLang="en-US" sz="2000" b="1"/>
                        <a:t>ファミレス</a:t>
                      </a:r>
                    </a:p>
                  </a:txBody>
                  <a:tcPr anchor="ctr"/>
                </a:tc>
                <a:extLst>
                  <a:ext uri="{0D108BD9-81ED-4DB2-BD59-A6C34878D82A}">
                    <a16:rowId xmlns:a16="http://schemas.microsoft.com/office/drawing/2014/main" val="2571033042"/>
                  </a:ext>
                </a:extLst>
              </a:tr>
              <a:tr h="522075">
                <a:tc>
                  <a:txBody>
                    <a:bodyPr/>
                    <a:lstStyle/>
                    <a:p>
                      <a:r>
                        <a:rPr kumimoji="1" lang="ja-JP" altLang="en-US" sz="2000" b="1"/>
                        <a:t>バーミヤン</a:t>
                      </a:r>
                    </a:p>
                  </a:txBody>
                  <a:tcPr anchor="ctr"/>
                </a:tc>
                <a:tc>
                  <a:txBody>
                    <a:bodyPr/>
                    <a:lstStyle/>
                    <a:p>
                      <a:r>
                        <a:rPr kumimoji="1" lang="ja-JP" altLang="en-US" sz="2000" b="1"/>
                        <a:t>中華</a:t>
                      </a:r>
                    </a:p>
                  </a:txBody>
                  <a:tcPr anchor="ctr"/>
                </a:tc>
                <a:tc>
                  <a:txBody>
                    <a:bodyPr/>
                    <a:lstStyle/>
                    <a:p>
                      <a:r>
                        <a:rPr kumimoji="1" lang="ja-JP" altLang="en-US" sz="2000" b="1"/>
                        <a:t>ファミレス</a:t>
                      </a:r>
                    </a:p>
                  </a:txBody>
                  <a:tcPr anchor="ctr"/>
                </a:tc>
                <a:extLst>
                  <a:ext uri="{0D108BD9-81ED-4DB2-BD59-A6C34878D82A}">
                    <a16:rowId xmlns:a16="http://schemas.microsoft.com/office/drawing/2014/main" val="1335492556"/>
                  </a:ext>
                </a:extLst>
              </a:tr>
              <a:tr h="522075">
                <a:tc>
                  <a:txBody>
                    <a:bodyPr/>
                    <a:lstStyle/>
                    <a:p>
                      <a:r>
                        <a:rPr kumimoji="1" lang="ja-JP" altLang="en-US" sz="2000" b="1"/>
                        <a:t>スシロー</a:t>
                      </a:r>
                    </a:p>
                  </a:txBody>
                  <a:tcPr anchor="ctr"/>
                </a:tc>
                <a:tc>
                  <a:txBody>
                    <a:bodyPr/>
                    <a:lstStyle/>
                    <a:p>
                      <a:r>
                        <a:rPr kumimoji="1" lang="ja-JP" altLang="en-US" sz="2000" b="1"/>
                        <a:t>寿司屋</a:t>
                      </a:r>
                    </a:p>
                  </a:txBody>
                  <a:tcPr anchor="ctr"/>
                </a:tc>
                <a:tc>
                  <a:txBody>
                    <a:bodyPr/>
                    <a:lstStyle/>
                    <a:p>
                      <a:r>
                        <a:rPr kumimoji="1" lang="ja-JP" altLang="en-US" sz="2000" b="1"/>
                        <a:t>回転寿司</a:t>
                      </a:r>
                    </a:p>
                  </a:txBody>
                  <a:tcPr anchor="ctr"/>
                </a:tc>
                <a:extLst>
                  <a:ext uri="{0D108BD9-81ED-4DB2-BD59-A6C34878D82A}">
                    <a16:rowId xmlns:a16="http://schemas.microsoft.com/office/drawing/2014/main" val="1040307405"/>
                  </a:ext>
                </a:extLst>
              </a:tr>
              <a:tr h="522075">
                <a:tc>
                  <a:txBody>
                    <a:bodyPr/>
                    <a:lstStyle/>
                    <a:p>
                      <a:r>
                        <a:rPr kumimoji="1" lang="ja-JP" altLang="en-US" sz="2000" b="1"/>
                        <a:t>鳥貴族</a:t>
                      </a:r>
                    </a:p>
                  </a:txBody>
                  <a:tcPr anchor="ctr"/>
                </a:tc>
                <a:tc>
                  <a:txBody>
                    <a:bodyPr/>
                    <a:lstStyle/>
                    <a:p>
                      <a:r>
                        <a:rPr kumimoji="1" lang="ja-JP" altLang="en-US" sz="2000" b="1"/>
                        <a:t>焼き鳥</a:t>
                      </a:r>
                    </a:p>
                  </a:txBody>
                  <a:tcPr anchor="ctr"/>
                </a:tc>
                <a:tc>
                  <a:txBody>
                    <a:bodyPr/>
                    <a:lstStyle/>
                    <a:p>
                      <a:r>
                        <a:rPr kumimoji="1" lang="ja-JP" altLang="en-US" sz="2000" b="1"/>
                        <a:t>居酒屋</a:t>
                      </a:r>
                    </a:p>
                  </a:txBody>
                  <a:tcPr anchor="ctr"/>
                </a:tc>
                <a:extLst>
                  <a:ext uri="{0D108BD9-81ED-4DB2-BD59-A6C34878D82A}">
                    <a16:rowId xmlns:a16="http://schemas.microsoft.com/office/drawing/2014/main" val="2364190434"/>
                  </a:ext>
                </a:extLst>
              </a:tr>
            </a:tbl>
          </a:graphicData>
        </a:graphic>
      </p:graphicFrame>
      <p:sp>
        <p:nvSpPr>
          <p:cNvPr id="6" name="テキスト ボックス 5">
            <a:extLst>
              <a:ext uri="{FF2B5EF4-FFF2-40B4-BE49-F238E27FC236}">
                <a16:creationId xmlns:a16="http://schemas.microsoft.com/office/drawing/2014/main" id="{EFD5A0B0-EAEA-514B-A4F6-B72FB422BF3F}"/>
              </a:ext>
            </a:extLst>
          </p:cNvPr>
          <p:cNvSpPr txBox="1"/>
          <p:nvPr/>
        </p:nvSpPr>
        <p:spPr>
          <a:xfrm>
            <a:off x="588723" y="652108"/>
            <a:ext cx="4759891" cy="369332"/>
          </a:xfrm>
          <a:prstGeom prst="rect">
            <a:avLst/>
          </a:prstGeom>
          <a:noFill/>
        </p:spPr>
        <p:txBody>
          <a:bodyPr wrap="square" rtlCol="0">
            <a:spAutoFit/>
          </a:bodyPr>
          <a:lstStyle/>
          <a:p>
            <a:r>
              <a:rPr kumimoji="1" lang="ja-JP" altLang="en-US" b="1"/>
              <a:t>業種と業態での分類</a:t>
            </a:r>
          </a:p>
        </p:txBody>
      </p:sp>
      <p:sp>
        <p:nvSpPr>
          <p:cNvPr id="7" name="テキスト ボックス 6">
            <a:extLst>
              <a:ext uri="{FF2B5EF4-FFF2-40B4-BE49-F238E27FC236}">
                <a16:creationId xmlns:a16="http://schemas.microsoft.com/office/drawing/2014/main" id="{551E1536-EED3-8D46-9535-C9DDB07468A5}"/>
              </a:ext>
            </a:extLst>
          </p:cNvPr>
          <p:cNvSpPr txBox="1"/>
          <p:nvPr/>
        </p:nvSpPr>
        <p:spPr>
          <a:xfrm>
            <a:off x="1177447" y="4625049"/>
            <a:ext cx="5423770" cy="1200329"/>
          </a:xfrm>
          <a:prstGeom prst="rect">
            <a:avLst/>
          </a:prstGeom>
          <a:noFill/>
        </p:spPr>
        <p:txBody>
          <a:bodyPr wrap="square" rtlCol="0">
            <a:spAutoFit/>
          </a:bodyPr>
          <a:lstStyle/>
          <a:p>
            <a:r>
              <a:rPr kumimoji="1" lang="ja-JP" altLang="en-US" sz="2400" b="1"/>
              <a:t>業種（何を）</a:t>
            </a:r>
            <a:endParaRPr kumimoji="1" lang="en-US" altLang="ja-JP" sz="2400" b="1" dirty="0"/>
          </a:p>
          <a:p>
            <a:endParaRPr lang="en-US" altLang="ja-JP" sz="2400" b="1" dirty="0"/>
          </a:p>
          <a:p>
            <a:r>
              <a:rPr kumimoji="1" lang="ja-JP" altLang="en-US" sz="2400" b="1"/>
              <a:t>業態（どの様に売るか？）</a:t>
            </a:r>
          </a:p>
        </p:txBody>
      </p:sp>
      <p:sp>
        <p:nvSpPr>
          <p:cNvPr id="9" name="テキスト ボックス 8">
            <a:extLst>
              <a:ext uri="{FF2B5EF4-FFF2-40B4-BE49-F238E27FC236}">
                <a16:creationId xmlns:a16="http://schemas.microsoft.com/office/drawing/2014/main" id="{2D9F61B4-8227-AC44-8DBC-443C95C69409}"/>
              </a:ext>
            </a:extLst>
          </p:cNvPr>
          <p:cNvSpPr txBox="1"/>
          <p:nvPr/>
        </p:nvSpPr>
        <p:spPr>
          <a:xfrm>
            <a:off x="300625" y="125260"/>
            <a:ext cx="3068876" cy="307777"/>
          </a:xfrm>
          <a:prstGeom prst="rect">
            <a:avLst/>
          </a:prstGeom>
          <a:noFill/>
        </p:spPr>
        <p:txBody>
          <a:bodyPr wrap="square" rtlCol="0">
            <a:spAutoFit/>
          </a:bodyPr>
          <a:lstStyle/>
          <a:p>
            <a:r>
              <a:rPr kumimoji="1" lang="en-US" altLang="ja-JP" sz="1400" b="1" dirty="0"/>
              <a:t>STEP</a:t>
            </a:r>
            <a:r>
              <a:rPr kumimoji="1" lang="ja-JP" altLang="en-US" sz="1400" b="1"/>
              <a:t>２−１業種・業態とは</a:t>
            </a:r>
          </a:p>
        </p:txBody>
      </p:sp>
    </p:spTree>
    <p:extLst>
      <p:ext uri="{BB962C8B-B14F-4D97-AF65-F5344CB8AC3E}">
        <p14:creationId xmlns:p14="http://schemas.microsoft.com/office/powerpoint/2010/main" val="840085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AF986FA-2064-CD40-BA46-ECC5D0B4F73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48626" y="0"/>
            <a:ext cx="2646596" cy="742804"/>
          </a:xfrm>
          <a:prstGeom prst="rect">
            <a:avLst/>
          </a:prstGeom>
        </p:spPr>
      </p:pic>
      <p:sp>
        <p:nvSpPr>
          <p:cNvPr id="10" name="正方形/長方形 9">
            <a:extLst>
              <a:ext uri="{FF2B5EF4-FFF2-40B4-BE49-F238E27FC236}">
                <a16:creationId xmlns:a16="http://schemas.microsoft.com/office/drawing/2014/main" id="{9D7AB86E-B8C2-5048-8C7C-BB120D35B133}"/>
              </a:ext>
            </a:extLst>
          </p:cNvPr>
          <p:cNvSpPr/>
          <p:nvPr/>
        </p:nvSpPr>
        <p:spPr>
          <a:xfrm>
            <a:off x="0" y="6639102"/>
            <a:ext cx="9144000" cy="218897"/>
          </a:xfrm>
          <a:prstGeom prst="rect">
            <a:avLst/>
          </a:prstGeom>
          <a:solidFill>
            <a:srgbClr val="BF0C11"/>
          </a:solidFill>
        </p:spPr>
        <p:style>
          <a:lnRef idx="0">
            <a:schemeClr val="accent2"/>
          </a:lnRef>
          <a:fillRef idx="3">
            <a:schemeClr val="accent2"/>
          </a:fillRef>
          <a:effectRef idx="3">
            <a:schemeClr val="accent2"/>
          </a:effectRef>
          <a:fontRef idx="minor">
            <a:schemeClr val="lt1"/>
          </a:fontRef>
        </p:style>
        <p:txBody>
          <a:bodyPr rtlCol="0" anchor="ctr"/>
          <a:lstStyle/>
          <a:p>
            <a:r>
              <a:rPr lang="en-US" altLang="ja-JP" sz="1000" dirty="0">
                <a:solidFill>
                  <a:schemeClr val="bg1"/>
                </a:solidFill>
              </a:rPr>
              <a:t>Copyright(C) </a:t>
            </a:r>
            <a:r>
              <a:rPr lang="ja-JP" altLang="en-US" sz="1000">
                <a:solidFill>
                  <a:schemeClr val="bg1"/>
                </a:solidFill>
              </a:rPr>
              <a:t>株式会社エフワンコンサルティング </a:t>
            </a:r>
            <a:r>
              <a:rPr lang="en-US" altLang="ja-JP" sz="1000" dirty="0">
                <a:solidFill>
                  <a:schemeClr val="bg1"/>
                </a:solidFill>
              </a:rPr>
              <a:t>All rights reserved.</a:t>
            </a:r>
            <a:r>
              <a:rPr lang="en-US" altLang="ja-JP" sz="1000" dirty="0">
                <a:solidFill>
                  <a:schemeClr val="bg1">
                    <a:lumMod val="50000"/>
                  </a:schemeClr>
                </a:solidFill>
              </a:rPr>
              <a:t> </a:t>
            </a:r>
            <a:endParaRPr lang="ja-JP" altLang="en-US" sz="1000" dirty="0">
              <a:solidFill>
                <a:schemeClr val="bg1">
                  <a:lumMod val="50000"/>
                </a:schemeClr>
              </a:solidFill>
            </a:endParaRPr>
          </a:p>
        </p:txBody>
      </p:sp>
      <p:sp>
        <p:nvSpPr>
          <p:cNvPr id="2" name="正方形/長方形 1">
            <a:extLst>
              <a:ext uri="{FF2B5EF4-FFF2-40B4-BE49-F238E27FC236}">
                <a16:creationId xmlns:a16="http://schemas.microsoft.com/office/drawing/2014/main" id="{C4DAA4EB-649E-FB4C-B520-D98435688AF3}"/>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pic>
        <p:nvPicPr>
          <p:cNvPr id="5" name="図 4">
            <a:extLst>
              <a:ext uri="{FF2B5EF4-FFF2-40B4-BE49-F238E27FC236}">
                <a16:creationId xmlns:a16="http://schemas.microsoft.com/office/drawing/2014/main" id="{CBE37E6A-86A6-6447-94C3-8C98F643FF0B}"/>
              </a:ext>
            </a:extLst>
          </p:cNvPr>
          <p:cNvPicPr>
            <a:picLocks noChangeAspect="1"/>
          </p:cNvPicPr>
          <p:nvPr/>
        </p:nvPicPr>
        <p:blipFill>
          <a:blip r:embed="rId4"/>
          <a:stretch>
            <a:fillRect/>
          </a:stretch>
        </p:blipFill>
        <p:spPr>
          <a:xfrm>
            <a:off x="5579304" y="4109353"/>
            <a:ext cx="3473068" cy="1899334"/>
          </a:xfrm>
          <a:prstGeom prst="rect">
            <a:avLst/>
          </a:prstGeom>
        </p:spPr>
      </p:pic>
      <p:sp>
        <p:nvSpPr>
          <p:cNvPr id="6" name="テキスト ボックス 5">
            <a:extLst>
              <a:ext uri="{FF2B5EF4-FFF2-40B4-BE49-F238E27FC236}">
                <a16:creationId xmlns:a16="http://schemas.microsoft.com/office/drawing/2014/main" id="{2358AB64-B6CA-0A48-8E09-EB2008099632}"/>
              </a:ext>
            </a:extLst>
          </p:cNvPr>
          <p:cNvSpPr txBox="1"/>
          <p:nvPr/>
        </p:nvSpPr>
        <p:spPr>
          <a:xfrm>
            <a:off x="300624" y="125260"/>
            <a:ext cx="3219189" cy="307777"/>
          </a:xfrm>
          <a:prstGeom prst="rect">
            <a:avLst/>
          </a:prstGeom>
          <a:noFill/>
        </p:spPr>
        <p:txBody>
          <a:bodyPr wrap="square" rtlCol="0">
            <a:spAutoFit/>
          </a:bodyPr>
          <a:lstStyle/>
          <a:p>
            <a:r>
              <a:rPr kumimoji="1" lang="en-US" altLang="ja-JP" sz="1400" b="1" dirty="0"/>
              <a:t>STEP</a:t>
            </a:r>
            <a:r>
              <a:rPr kumimoji="1" lang="ja-JP" altLang="en-US" sz="1400" b="1"/>
              <a:t>２−２業態コンセプトの考え方</a:t>
            </a:r>
          </a:p>
        </p:txBody>
      </p:sp>
      <p:sp>
        <p:nvSpPr>
          <p:cNvPr id="3" name="テキスト ボックス 2">
            <a:extLst>
              <a:ext uri="{FF2B5EF4-FFF2-40B4-BE49-F238E27FC236}">
                <a16:creationId xmlns:a16="http://schemas.microsoft.com/office/drawing/2014/main" id="{46F69AFB-46FF-424C-8594-DB9E7A5EDA2A}"/>
              </a:ext>
            </a:extLst>
          </p:cNvPr>
          <p:cNvSpPr txBox="1"/>
          <p:nvPr/>
        </p:nvSpPr>
        <p:spPr>
          <a:xfrm>
            <a:off x="2489548" y="2475420"/>
            <a:ext cx="4164904" cy="523220"/>
          </a:xfrm>
          <a:prstGeom prst="rect">
            <a:avLst/>
          </a:prstGeom>
          <a:noFill/>
        </p:spPr>
        <p:txBody>
          <a:bodyPr wrap="square" rtlCol="0">
            <a:spAutoFit/>
          </a:bodyPr>
          <a:lstStyle/>
          <a:p>
            <a:r>
              <a:rPr kumimoji="1" lang="ja-JP" altLang="en-US" sz="2800" b="1"/>
              <a:t>業態コンセプトの考え方</a:t>
            </a:r>
          </a:p>
        </p:txBody>
      </p:sp>
    </p:spTree>
    <p:extLst>
      <p:ext uri="{BB962C8B-B14F-4D97-AF65-F5344CB8AC3E}">
        <p14:creationId xmlns:p14="http://schemas.microsoft.com/office/powerpoint/2010/main" val="1716657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AF986FA-2064-CD40-BA46-ECC5D0B4F7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8626" y="0"/>
            <a:ext cx="2646596" cy="742804"/>
          </a:xfrm>
          <a:prstGeom prst="rect">
            <a:avLst/>
          </a:prstGeom>
        </p:spPr>
      </p:pic>
      <p:sp>
        <p:nvSpPr>
          <p:cNvPr id="10" name="正方形/長方形 9">
            <a:extLst>
              <a:ext uri="{FF2B5EF4-FFF2-40B4-BE49-F238E27FC236}">
                <a16:creationId xmlns:a16="http://schemas.microsoft.com/office/drawing/2014/main" id="{9D7AB86E-B8C2-5048-8C7C-BB120D35B133}"/>
              </a:ext>
            </a:extLst>
          </p:cNvPr>
          <p:cNvSpPr/>
          <p:nvPr/>
        </p:nvSpPr>
        <p:spPr>
          <a:xfrm>
            <a:off x="0" y="6639102"/>
            <a:ext cx="9144000" cy="218897"/>
          </a:xfrm>
          <a:prstGeom prst="rect">
            <a:avLst/>
          </a:prstGeom>
          <a:solidFill>
            <a:srgbClr val="BF0C11"/>
          </a:solidFill>
        </p:spPr>
        <p:style>
          <a:lnRef idx="0">
            <a:schemeClr val="accent2"/>
          </a:lnRef>
          <a:fillRef idx="3">
            <a:schemeClr val="accent2"/>
          </a:fillRef>
          <a:effectRef idx="3">
            <a:schemeClr val="accent2"/>
          </a:effectRef>
          <a:fontRef idx="minor">
            <a:schemeClr val="lt1"/>
          </a:fontRef>
        </p:style>
        <p:txBody>
          <a:bodyPr rtlCol="0" anchor="ctr"/>
          <a:lstStyle/>
          <a:p>
            <a:r>
              <a:rPr lang="en-US" altLang="ja-JP" sz="1000" dirty="0">
                <a:solidFill>
                  <a:schemeClr val="bg1"/>
                </a:solidFill>
              </a:rPr>
              <a:t>Copyright(C) </a:t>
            </a:r>
            <a:r>
              <a:rPr lang="ja-JP" altLang="en-US" sz="1000">
                <a:solidFill>
                  <a:schemeClr val="bg1"/>
                </a:solidFill>
              </a:rPr>
              <a:t>株式会社エフワンコンサルティング </a:t>
            </a:r>
            <a:r>
              <a:rPr lang="en-US" altLang="ja-JP" sz="1000" dirty="0">
                <a:solidFill>
                  <a:schemeClr val="bg1"/>
                </a:solidFill>
              </a:rPr>
              <a:t>All rights reserved.</a:t>
            </a:r>
            <a:r>
              <a:rPr lang="en-US" altLang="ja-JP" sz="1000" dirty="0">
                <a:solidFill>
                  <a:schemeClr val="bg1">
                    <a:lumMod val="50000"/>
                  </a:schemeClr>
                </a:solidFill>
              </a:rPr>
              <a:t> </a:t>
            </a:r>
            <a:endParaRPr lang="ja-JP" altLang="en-US" sz="1000" dirty="0">
              <a:solidFill>
                <a:schemeClr val="bg1">
                  <a:lumMod val="50000"/>
                </a:schemeClr>
              </a:solidFill>
            </a:endParaRPr>
          </a:p>
        </p:txBody>
      </p:sp>
      <p:sp>
        <p:nvSpPr>
          <p:cNvPr id="2" name="正方形/長方形 1">
            <a:extLst>
              <a:ext uri="{FF2B5EF4-FFF2-40B4-BE49-F238E27FC236}">
                <a16:creationId xmlns:a16="http://schemas.microsoft.com/office/drawing/2014/main" id="{C4DAA4EB-649E-FB4C-B520-D98435688AF3}"/>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pic>
        <p:nvPicPr>
          <p:cNvPr id="5" name="図 4">
            <a:extLst>
              <a:ext uri="{FF2B5EF4-FFF2-40B4-BE49-F238E27FC236}">
                <a16:creationId xmlns:a16="http://schemas.microsoft.com/office/drawing/2014/main" id="{6CAC8B7D-C02F-F542-9A88-59DB5BAE6C96}"/>
              </a:ext>
            </a:extLst>
          </p:cNvPr>
          <p:cNvPicPr>
            <a:picLocks noChangeAspect="1"/>
          </p:cNvPicPr>
          <p:nvPr/>
        </p:nvPicPr>
        <p:blipFill>
          <a:blip r:embed="rId3"/>
          <a:stretch>
            <a:fillRect/>
          </a:stretch>
        </p:blipFill>
        <p:spPr>
          <a:xfrm>
            <a:off x="5579304" y="4109353"/>
            <a:ext cx="3473068" cy="1899334"/>
          </a:xfrm>
          <a:prstGeom prst="rect">
            <a:avLst/>
          </a:prstGeom>
        </p:spPr>
      </p:pic>
      <p:sp>
        <p:nvSpPr>
          <p:cNvPr id="6" name="テキスト ボックス 5">
            <a:extLst>
              <a:ext uri="{FF2B5EF4-FFF2-40B4-BE49-F238E27FC236}">
                <a16:creationId xmlns:a16="http://schemas.microsoft.com/office/drawing/2014/main" id="{75AEDC2B-1405-9A42-A8D5-BD2BD5D2A3CA}"/>
              </a:ext>
            </a:extLst>
          </p:cNvPr>
          <p:cNvSpPr txBox="1"/>
          <p:nvPr/>
        </p:nvSpPr>
        <p:spPr>
          <a:xfrm>
            <a:off x="300624" y="125260"/>
            <a:ext cx="3219189" cy="307777"/>
          </a:xfrm>
          <a:prstGeom prst="rect">
            <a:avLst/>
          </a:prstGeom>
          <a:noFill/>
        </p:spPr>
        <p:txBody>
          <a:bodyPr wrap="square" rtlCol="0">
            <a:spAutoFit/>
          </a:bodyPr>
          <a:lstStyle/>
          <a:p>
            <a:r>
              <a:rPr kumimoji="1" lang="en-US" altLang="ja-JP" sz="1400" b="1" dirty="0"/>
              <a:t>STEP</a:t>
            </a:r>
            <a:r>
              <a:rPr kumimoji="1" lang="ja-JP" altLang="en-US" sz="1400" b="1"/>
              <a:t>２−２業態コンセプトの考え方</a:t>
            </a:r>
          </a:p>
        </p:txBody>
      </p:sp>
      <p:sp>
        <p:nvSpPr>
          <p:cNvPr id="3" name="テキスト ボックス 2">
            <a:extLst>
              <a:ext uri="{FF2B5EF4-FFF2-40B4-BE49-F238E27FC236}">
                <a16:creationId xmlns:a16="http://schemas.microsoft.com/office/drawing/2014/main" id="{56F7A4C8-A1A9-D744-93FF-920254C45D9C}"/>
              </a:ext>
            </a:extLst>
          </p:cNvPr>
          <p:cNvSpPr txBox="1"/>
          <p:nvPr/>
        </p:nvSpPr>
        <p:spPr>
          <a:xfrm>
            <a:off x="901874" y="1327759"/>
            <a:ext cx="7515616" cy="3970318"/>
          </a:xfrm>
          <a:prstGeom prst="rect">
            <a:avLst/>
          </a:prstGeom>
          <a:noFill/>
        </p:spPr>
        <p:txBody>
          <a:bodyPr wrap="square" rtlCol="0">
            <a:spAutoFit/>
          </a:bodyPr>
          <a:lstStyle/>
          <a:p>
            <a:r>
              <a:rPr kumimoji="1" lang="ja-JP" altLang="en-US" sz="2800" b="1"/>
              <a:t>業種（何を）</a:t>
            </a:r>
            <a:endParaRPr kumimoji="1" lang="en-US" altLang="ja-JP" sz="2800" b="1" dirty="0"/>
          </a:p>
          <a:p>
            <a:endParaRPr lang="en-US" altLang="ja-JP" sz="2800" b="1" dirty="0"/>
          </a:p>
          <a:p>
            <a:r>
              <a:rPr kumimoji="1" lang="ja-JP" altLang="en-US" sz="2800" b="1"/>
              <a:t>業態（どの様に売るのか）</a:t>
            </a:r>
            <a:endParaRPr kumimoji="1" lang="en-US" altLang="ja-JP" sz="2800" b="1" dirty="0"/>
          </a:p>
          <a:p>
            <a:endParaRPr lang="en-US" altLang="ja-JP" sz="2800" b="1" dirty="0"/>
          </a:p>
          <a:p>
            <a:endParaRPr kumimoji="1" lang="en-US" altLang="ja-JP" sz="2800" b="1" dirty="0"/>
          </a:p>
          <a:p>
            <a:r>
              <a:rPr lang="ja-JP" altLang="en-US" sz="2800" b="1"/>
              <a:t>この２視点を深化、分類し明文化したものが</a:t>
            </a:r>
            <a:endParaRPr lang="en-US" altLang="ja-JP" sz="2800" b="1" dirty="0"/>
          </a:p>
          <a:p>
            <a:endParaRPr kumimoji="1" lang="en-US" altLang="ja-JP" sz="2800" b="1" dirty="0"/>
          </a:p>
          <a:p>
            <a:endParaRPr lang="en-US" altLang="ja-JP" sz="2800" b="1" dirty="0"/>
          </a:p>
          <a:p>
            <a:r>
              <a:rPr kumimoji="1" lang="en-US" altLang="ja-JP" sz="2800" b="1" dirty="0">
                <a:solidFill>
                  <a:srgbClr val="C00000"/>
                </a:solidFill>
              </a:rPr>
              <a:t>『</a:t>
            </a:r>
            <a:r>
              <a:rPr kumimoji="1" lang="ja-JP" altLang="en-US" sz="2800" b="1">
                <a:solidFill>
                  <a:srgbClr val="C00000"/>
                </a:solidFill>
              </a:rPr>
              <a:t>業態コンセプト</a:t>
            </a:r>
            <a:r>
              <a:rPr kumimoji="1" lang="en-US" altLang="ja-JP" sz="2800" b="1" dirty="0">
                <a:solidFill>
                  <a:srgbClr val="C00000"/>
                </a:solidFill>
              </a:rPr>
              <a:t>』</a:t>
            </a:r>
            <a:r>
              <a:rPr kumimoji="1" lang="ja-JP" altLang="en-US" sz="2800" b="1"/>
              <a:t>である。</a:t>
            </a:r>
          </a:p>
        </p:txBody>
      </p:sp>
    </p:spTree>
    <p:extLst>
      <p:ext uri="{BB962C8B-B14F-4D97-AF65-F5344CB8AC3E}">
        <p14:creationId xmlns:p14="http://schemas.microsoft.com/office/powerpoint/2010/main" val="3122559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AF986FA-2064-CD40-BA46-ECC5D0B4F7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8626" y="0"/>
            <a:ext cx="2646596" cy="742804"/>
          </a:xfrm>
          <a:prstGeom prst="rect">
            <a:avLst/>
          </a:prstGeom>
        </p:spPr>
      </p:pic>
      <p:sp>
        <p:nvSpPr>
          <p:cNvPr id="10" name="正方形/長方形 9">
            <a:extLst>
              <a:ext uri="{FF2B5EF4-FFF2-40B4-BE49-F238E27FC236}">
                <a16:creationId xmlns:a16="http://schemas.microsoft.com/office/drawing/2014/main" id="{9D7AB86E-B8C2-5048-8C7C-BB120D35B133}"/>
              </a:ext>
            </a:extLst>
          </p:cNvPr>
          <p:cNvSpPr/>
          <p:nvPr/>
        </p:nvSpPr>
        <p:spPr>
          <a:xfrm>
            <a:off x="0" y="6639102"/>
            <a:ext cx="9144000" cy="218897"/>
          </a:xfrm>
          <a:prstGeom prst="rect">
            <a:avLst/>
          </a:prstGeom>
          <a:solidFill>
            <a:srgbClr val="BF0C11"/>
          </a:solidFill>
        </p:spPr>
        <p:style>
          <a:lnRef idx="0">
            <a:schemeClr val="accent2"/>
          </a:lnRef>
          <a:fillRef idx="3">
            <a:schemeClr val="accent2"/>
          </a:fillRef>
          <a:effectRef idx="3">
            <a:schemeClr val="accent2"/>
          </a:effectRef>
          <a:fontRef idx="minor">
            <a:schemeClr val="lt1"/>
          </a:fontRef>
        </p:style>
        <p:txBody>
          <a:bodyPr rtlCol="0" anchor="ctr"/>
          <a:lstStyle/>
          <a:p>
            <a:r>
              <a:rPr lang="en-US" altLang="ja-JP" sz="1000" dirty="0">
                <a:solidFill>
                  <a:schemeClr val="bg1"/>
                </a:solidFill>
              </a:rPr>
              <a:t>Copyright(C) </a:t>
            </a:r>
            <a:r>
              <a:rPr lang="ja-JP" altLang="en-US" sz="1000">
                <a:solidFill>
                  <a:schemeClr val="bg1"/>
                </a:solidFill>
              </a:rPr>
              <a:t>株式会社エフワンコンサルティング </a:t>
            </a:r>
            <a:r>
              <a:rPr lang="en-US" altLang="ja-JP" sz="1000" dirty="0">
                <a:solidFill>
                  <a:schemeClr val="bg1"/>
                </a:solidFill>
              </a:rPr>
              <a:t>All rights reserved.</a:t>
            </a:r>
            <a:r>
              <a:rPr lang="en-US" altLang="ja-JP" sz="1000" dirty="0">
                <a:solidFill>
                  <a:schemeClr val="bg1">
                    <a:lumMod val="50000"/>
                  </a:schemeClr>
                </a:solidFill>
              </a:rPr>
              <a:t> </a:t>
            </a:r>
            <a:endParaRPr lang="ja-JP" altLang="en-US" sz="1000" dirty="0">
              <a:solidFill>
                <a:schemeClr val="bg1">
                  <a:lumMod val="50000"/>
                </a:schemeClr>
              </a:solidFill>
            </a:endParaRPr>
          </a:p>
        </p:txBody>
      </p:sp>
      <p:sp>
        <p:nvSpPr>
          <p:cNvPr id="2" name="正方形/長方形 1">
            <a:extLst>
              <a:ext uri="{FF2B5EF4-FFF2-40B4-BE49-F238E27FC236}">
                <a16:creationId xmlns:a16="http://schemas.microsoft.com/office/drawing/2014/main" id="{C4DAA4EB-649E-FB4C-B520-D98435688AF3}"/>
              </a:ext>
            </a:extLst>
          </p:cNvPr>
          <p:cNvSpPr/>
          <p:nvPr/>
        </p:nvSpPr>
        <p:spPr>
          <a:xfrm>
            <a:off x="2286000" y="3105835"/>
            <a:ext cx="4572000" cy="646331"/>
          </a:xfrm>
          <a:prstGeom prst="rect">
            <a:avLst/>
          </a:prstGeom>
        </p:spPr>
        <p:txBody>
          <a:bodyPr>
            <a:spAutoFit/>
          </a:bodyPr>
          <a:lstStyle/>
          <a:p>
            <a:r>
              <a:rPr lang="en-US" altLang="ja-JP" dirty="0">
                <a:solidFill>
                  <a:schemeClr val="bg1"/>
                </a:solidFill>
              </a:rPr>
              <a:t>Copyright(C) 2017</a:t>
            </a:r>
            <a:r>
              <a:rPr lang="ja-JP" altLang="en-US">
                <a:solidFill>
                  <a:schemeClr val="bg1"/>
                </a:solidFill>
              </a:rPr>
              <a:t>株式会社エフワンコンサルティング </a:t>
            </a:r>
            <a:r>
              <a:rPr lang="en-US" altLang="ja-JP" dirty="0">
                <a:solidFill>
                  <a:schemeClr val="bg1"/>
                </a:solidFill>
              </a:rPr>
              <a:t>All rights reserved.</a:t>
            </a:r>
            <a:r>
              <a:rPr lang="en-US" altLang="ja-JP" dirty="0">
                <a:solidFill>
                  <a:schemeClr val="bg1">
                    <a:lumMod val="50000"/>
                  </a:schemeClr>
                </a:solidFill>
              </a:rPr>
              <a:t> </a:t>
            </a:r>
            <a:endParaRPr lang="ja-JP" altLang="en-US" dirty="0">
              <a:solidFill>
                <a:schemeClr val="bg1">
                  <a:lumMod val="50000"/>
                </a:schemeClr>
              </a:solidFill>
            </a:endParaRPr>
          </a:p>
        </p:txBody>
      </p:sp>
      <p:pic>
        <p:nvPicPr>
          <p:cNvPr id="5" name="図 4">
            <a:extLst>
              <a:ext uri="{FF2B5EF4-FFF2-40B4-BE49-F238E27FC236}">
                <a16:creationId xmlns:a16="http://schemas.microsoft.com/office/drawing/2014/main" id="{F90AFE79-6A12-CD40-A886-E1B10A647C31}"/>
              </a:ext>
            </a:extLst>
          </p:cNvPr>
          <p:cNvPicPr>
            <a:picLocks noChangeAspect="1"/>
          </p:cNvPicPr>
          <p:nvPr/>
        </p:nvPicPr>
        <p:blipFill>
          <a:blip r:embed="rId3"/>
          <a:stretch>
            <a:fillRect/>
          </a:stretch>
        </p:blipFill>
        <p:spPr>
          <a:xfrm>
            <a:off x="5579304" y="4284717"/>
            <a:ext cx="3473068" cy="1899334"/>
          </a:xfrm>
          <a:prstGeom prst="rect">
            <a:avLst/>
          </a:prstGeom>
        </p:spPr>
      </p:pic>
      <p:sp>
        <p:nvSpPr>
          <p:cNvPr id="6" name="テキスト ボックス 5">
            <a:extLst>
              <a:ext uri="{FF2B5EF4-FFF2-40B4-BE49-F238E27FC236}">
                <a16:creationId xmlns:a16="http://schemas.microsoft.com/office/drawing/2014/main" id="{CBE818C6-DA19-3E49-8AA6-826972494184}"/>
              </a:ext>
            </a:extLst>
          </p:cNvPr>
          <p:cNvSpPr txBox="1"/>
          <p:nvPr/>
        </p:nvSpPr>
        <p:spPr>
          <a:xfrm>
            <a:off x="300624" y="125260"/>
            <a:ext cx="3219189" cy="307777"/>
          </a:xfrm>
          <a:prstGeom prst="rect">
            <a:avLst/>
          </a:prstGeom>
          <a:noFill/>
        </p:spPr>
        <p:txBody>
          <a:bodyPr wrap="square" rtlCol="0">
            <a:spAutoFit/>
          </a:bodyPr>
          <a:lstStyle/>
          <a:p>
            <a:r>
              <a:rPr kumimoji="1" lang="en-US" altLang="ja-JP" sz="1400" b="1" dirty="0"/>
              <a:t>STEP</a:t>
            </a:r>
            <a:r>
              <a:rPr kumimoji="1" lang="ja-JP" altLang="en-US" sz="1400" b="1"/>
              <a:t>２−２業態コンセプトの考え方</a:t>
            </a:r>
          </a:p>
        </p:txBody>
      </p:sp>
      <p:sp>
        <p:nvSpPr>
          <p:cNvPr id="3" name="テキスト ボックス 2">
            <a:extLst>
              <a:ext uri="{FF2B5EF4-FFF2-40B4-BE49-F238E27FC236}">
                <a16:creationId xmlns:a16="http://schemas.microsoft.com/office/drawing/2014/main" id="{D001A0F1-9405-5A41-A9DD-7078FD7F40FB}"/>
              </a:ext>
            </a:extLst>
          </p:cNvPr>
          <p:cNvSpPr txBox="1"/>
          <p:nvPr/>
        </p:nvSpPr>
        <p:spPr>
          <a:xfrm>
            <a:off x="688932" y="1077238"/>
            <a:ext cx="7841293" cy="3108543"/>
          </a:xfrm>
          <a:prstGeom prst="rect">
            <a:avLst/>
          </a:prstGeom>
          <a:noFill/>
        </p:spPr>
        <p:txBody>
          <a:bodyPr wrap="square" rtlCol="0">
            <a:spAutoFit/>
          </a:bodyPr>
          <a:lstStyle/>
          <a:p>
            <a:r>
              <a:rPr kumimoji="1" lang="ja-JP" altLang="en-US" sz="2800" b="1"/>
              <a:t>何を</a:t>
            </a:r>
            <a:endParaRPr kumimoji="1" lang="en-US" altLang="ja-JP" sz="2800" b="1" dirty="0"/>
          </a:p>
          <a:p>
            <a:r>
              <a:rPr lang="ja-JP" altLang="en-US" sz="2800" b="1"/>
              <a:t>どの様に売るか</a:t>
            </a:r>
            <a:endParaRPr lang="en-US" altLang="ja-JP" sz="2800" b="1" dirty="0"/>
          </a:p>
          <a:p>
            <a:endParaRPr kumimoji="1" lang="en-US" altLang="ja-JP" sz="2800" b="1" dirty="0"/>
          </a:p>
          <a:p>
            <a:r>
              <a:rPr lang="ja-JP" altLang="en-US" sz="2800" b="1"/>
              <a:t>の思考を深める観点として、</a:t>
            </a:r>
            <a:endParaRPr lang="en-US" altLang="ja-JP" sz="2800" b="1" dirty="0"/>
          </a:p>
          <a:p>
            <a:endParaRPr kumimoji="1" lang="en-US" altLang="ja-JP" sz="2800" b="1" dirty="0"/>
          </a:p>
          <a:p>
            <a:endParaRPr lang="en-US" altLang="ja-JP" sz="2800" b="1" dirty="0"/>
          </a:p>
          <a:p>
            <a:r>
              <a:rPr kumimoji="1" lang="ja-JP" altLang="en-US" sz="2800" b="1">
                <a:solidFill>
                  <a:srgbClr val="C00000"/>
                </a:solidFill>
              </a:rPr>
              <a:t>ターゲット</a:t>
            </a:r>
            <a:r>
              <a:rPr kumimoji="1" lang="ja-JP" altLang="en-US" sz="2800" b="1"/>
              <a:t>　＊　</a:t>
            </a:r>
            <a:r>
              <a:rPr kumimoji="1" lang="ja-JP" altLang="en-US" sz="2800" b="1">
                <a:solidFill>
                  <a:srgbClr val="C00000"/>
                </a:solidFill>
              </a:rPr>
              <a:t>独自資産</a:t>
            </a:r>
            <a:r>
              <a:rPr lang="ja-JP" altLang="en-US" sz="2800" b="1"/>
              <a:t>　＊　</a:t>
            </a:r>
            <a:r>
              <a:rPr lang="ja-JP" altLang="en-US" sz="2800" b="1">
                <a:solidFill>
                  <a:srgbClr val="C00000"/>
                </a:solidFill>
              </a:rPr>
              <a:t>ベネフィット</a:t>
            </a:r>
            <a:endParaRPr kumimoji="1" lang="en-US" altLang="ja-JP" sz="2800" b="1" dirty="0">
              <a:solidFill>
                <a:srgbClr val="C00000"/>
              </a:solidFill>
            </a:endParaRPr>
          </a:p>
        </p:txBody>
      </p:sp>
      <p:sp>
        <p:nvSpPr>
          <p:cNvPr id="7" name="テキスト ボックス 6">
            <a:extLst>
              <a:ext uri="{FF2B5EF4-FFF2-40B4-BE49-F238E27FC236}">
                <a16:creationId xmlns:a16="http://schemas.microsoft.com/office/drawing/2014/main" id="{2116E018-4F50-3C40-8054-B4E50EFD3A99}"/>
              </a:ext>
            </a:extLst>
          </p:cNvPr>
          <p:cNvSpPr txBox="1"/>
          <p:nvPr/>
        </p:nvSpPr>
        <p:spPr>
          <a:xfrm>
            <a:off x="688932" y="4185781"/>
            <a:ext cx="1878904" cy="369332"/>
          </a:xfrm>
          <a:prstGeom prst="rect">
            <a:avLst/>
          </a:prstGeom>
          <a:noFill/>
        </p:spPr>
        <p:txBody>
          <a:bodyPr wrap="square" rtlCol="0">
            <a:spAutoFit/>
          </a:bodyPr>
          <a:lstStyle/>
          <a:p>
            <a:r>
              <a:rPr kumimoji="1" lang="ja-JP" altLang="en-US"/>
              <a:t>（誰に）</a:t>
            </a:r>
          </a:p>
        </p:txBody>
      </p:sp>
      <p:sp>
        <p:nvSpPr>
          <p:cNvPr id="8" name="テキスト ボックス 7">
            <a:extLst>
              <a:ext uri="{FF2B5EF4-FFF2-40B4-BE49-F238E27FC236}">
                <a16:creationId xmlns:a16="http://schemas.microsoft.com/office/drawing/2014/main" id="{03C19163-1274-AD45-9589-D506C0326517}"/>
              </a:ext>
            </a:extLst>
          </p:cNvPr>
          <p:cNvSpPr txBox="1"/>
          <p:nvPr/>
        </p:nvSpPr>
        <p:spPr>
          <a:xfrm>
            <a:off x="3632548" y="4185781"/>
            <a:ext cx="1352811" cy="369332"/>
          </a:xfrm>
          <a:prstGeom prst="rect">
            <a:avLst/>
          </a:prstGeom>
          <a:noFill/>
        </p:spPr>
        <p:txBody>
          <a:bodyPr wrap="square" rtlCol="0">
            <a:spAutoFit/>
          </a:bodyPr>
          <a:lstStyle/>
          <a:p>
            <a:r>
              <a:rPr kumimoji="1" lang="ja-JP" altLang="en-US"/>
              <a:t>（商品）</a:t>
            </a:r>
          </a:p>
        </p:txBody>
      </p:sp>
      <p:sp>
        <p:nvSpPr>
          <p:cNvPr id="11" name="テキスト ボックス 10">
            <a:extLst>
              <a:ext uri="{FF2B5EF4-FFF2-40B4-BE49-F238E27FC236}">
                <a16:creationId xmlns:a16="http://schemas.microsoft.com/office/drawing/2014/main" id="{EA04553F-CE9C-D44A-885C-D728788AEE6E}"/>
              </a:ext>
            </a:extLst>
          </p:cNvPr>
          <p:cNvSpPr txBox="1"/>
          <p:nvPr/>
        </p:nvSpPr>
        <p:spPr>
          <a:xfrm>
            <a:off x="5937337" y="4109353"/>
            <a:ext cx="2480154" cy="369332"/>
          </a:xfrm>
          <a:prstGeom prst="rect">
            <a:avLst/>
          </a:prstGeom>
          <a:noFill/>
        </p:spPr>
        <p:txBody>
          <a:bodyPr wrap="square" rtlCol="0">
            <a:spAutoFit/>
          </a:bodyPr>
          <a:lstStyle/>
          <a:p>
            <a:r>
              <a:rPr kumimoji="1" lang="ja-JP" altLang="en-US"/>
              <a:t>（どんな満足・価値）</a:t>
            </a:r>
          </a:p>
        </p:txBody>
      </p:sp>
    </p:spTree>
    <p:extLst>
      <p:ext uri="{BB962C8B-B14F-4D97-AF65-F5344CB8AC3E}">
        <p14:creationId xmlns:p14="http://schemas.microsoft.com/office/powerpoint/2010/main" val="59374954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3283</TotalTime>
  <Words>5636</Words>
  <Application>Microsoft Macintosh PowerPoint</Application>
  <PresentationFormat>画面に合わせる (4:3)</PresentationFormat>
  <Paragraphs>751</Paragraphs>
  <Slides>46</Slides>
  <Notes>12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46</vt:i4>
      </vt:variant>
    </vt:vector>
  </HeadingPairs>
  <TitlesOfParts>
    <vt:vector size="51" baseType="lpstr">
      <vt:lpstr>HGS創英角ｺﾞｼｯｸUB</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山口雄二</dc:creator>
  <cp:lastModifiedBy>山口 雄二</cp:lastModifiedBy>
  <cp:revision>88</cp:revision>
  <dcterms:created xsi:type="dcterms:W3CDTF">2020-07-24T12:19:42Z</dcterms:created>
  <dcterms:modified xsi:type="dcterms:W3CDTF">2021-01-26T07:00:31Z</dcterms:modified>
</cp:coreProperties>
</file>