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notesMasterIdLst>
    <p:notesMasterId r:id="rId20"/>
  </p:notesMasterIdLst>
  <p:sldIdLst>
    <p:sldId id="256" r:id="rId2"/>
    <p:sldId id="257" r:id="rId3"/>
    <p:sldId id="377" r:id="rId4"/>
    <p:sldId id="386" r:id="rId5"/>
    <p:sldId id="387" r:id="rId6"/>
    <p:sldId id="388" r:id="rId7"/>
    <p:sldId id="389" r:id="rId8"/>
    <p:sldId id="390" r:id="rId9"/>
    <p:sldId id="391" r:id="rId10"/>
    <p:sldId id="397" r:id="rId11"/>
    <p:sldId id="385" r:id="rId12"/>
    <p:sldId id="398" r:id="rId13"/>
    <p:sldId id="392" r:id="rId14"/>
    <p:sldId id="393" r:id="rId15"/>
    <p:sldId id="394" r:id="rId16"/>
    <p:sldId id="395" r:id="rId17"/>
    <p:sldId id="399" r:id="rId18"/>
    <p:sldId id="396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0"/>
    <p:restoredTop sz="77710"/>
  </p:normalViewPr>
  <p:slideViewPr>
    <p:cSldViewPr snapToGrid="0" snapToObjects="1">
      <p:cViewPr varScale="1">
        <p:scale>
          <a:sx n="98" d="100"/>
          <a:sy n="98" d="100"/>
        </p:scale>
        <p:origin x="255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0B8F-BD6D-004C-88B0-DD9A0190B239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1DEC-2620-5A42-8E1F-9A892B013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9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ステップ１だけは、モデル店作りの手順に入る前の、最も大事な部分を話します。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１＋１＝２の様な明快な話だけじゃない部分もあります。</a:t>
            </a:r>
            <a:endParaRPr kumimoji="1" lang="en-US" altLang="ja-JP" dirty="0"/>
          </a:p>
          <a:p>
            <a:r>
              <a:rPr kumimoji="1" lang="ja-JP" altLang="en-US"/>
              <a:t>あなた自身、経営者としてなどの部分を掘り下げる内容です。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言えば、これから作り上げるモデル店の根幹を成す部分と言えます。</a:t>
            </a:r>
            <a:endParaRPr kumimoji="1" lang="en-US" altLang="ja-JP" dirty="0"/>
          </a:p>
          <a:p>
            <a:r>
              <a:rPr kumimoji="1" lang="ja-JP" altLang="en-US"/>
              <a:t>１回通すだけでは、ふあ</a:t>
            </a:r>
            <a:r>
              <a:rPr kumimoji="1" lang="en-US" altLang="ja-JP" dirty="0"/>
              <a:t>〜</a:t>
            </a:r>
            <a:r>
              <a:rPr kumimoji="1" lang="ja-JP" altLang="en-US"/>
              <a:t>としたイメージだけで終わるかも知れないですが、できれば幾度となく</a:t>
            </a:r>
            <a:endParaRPr kumimoji="1" lang="en-US" altLang="ja-JP" dirty="0"/>
          </a:p>
          <a:p>
            <a:r>
              <a:rPr kumimoji="1" lang="ja-JP" altLang="en-US"/>
              <a:t>このステップを繰り返す事をお勧め致します。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それでは、本題へ入ります。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088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では、ワーク３です。</a:t>
            </a:r>
            <a:endParaRPr kumimoji="1" lang="en-US" altLang="ja-JP" dirty="0"/>
          </a:p>
          <a:p>
            <a:r>
              <a:rPr kumimoji="1" lang="ja-JP" altLang="en-US"/>
              <a:t>シートに沿って、</a:t>
            </a:r>
            <a:r>
              <a:rPr kumimoji="1" lang="en-US" altLang="ja-JP" dirty="0"/>
              <a:t>3</a:t>
            </a:r>
            <a:r>
              <a:rPr kumimoji="1" lang="ja-JP" altLang="en-US"/>
              <a:t>年後、</a:t>
            </a:r>
            <a:r>
              <a:rPr kumimoji="1" lang="en-US" altLang="ja-JP" dirty="0"/>
              <a:t>1</a:t>
            </a:r>
            <a:r>
              <a:rPr kumimoji="1" lang="ja-JP" altLang="en-US"/>
              <a:t>年後の会社の姿を描きましょう。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ポイントは、できる出来ない思考は、一旦横に置き</a:t>
            </a:r>
            <a:endParaRPr kumimoji="1" lang="en-US" altLang="ja-JP" dirty="0"/>
          </a:p>
          <a:p>
            <a:r>
              <a:rPr kumimoji="1" lang="ja-JP" altLang="en-US"/>
              <a:t>やりたい、できれば楽しい等の思考が重要です。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では、ワーク３です。</a:t>
            </a:r>
            <a:endParaRPr kumimoji="1" lang="en-US" altLang="ja-JP" dirty="0"/>
          </a:p>
          <a:p>
            <a:r>
              <a:rPr kumimoji="1" lang="ja-JP" altLang="en-US"/>
              <a:t>シートに沿って、</a:t>
            </a:r>
            <a:r>
              <a:rPr kumimoji="1" lang="en-US" altLang="ja-JP" dirty="0"/>
              <a:t>3</a:t>
            </a:r>
            <a:r>
              <a:rPr kumimoji="1" lang="ja-JP" altLang="en-US"/>
              <a:t>年後、</a:t>
            </a:r>
            <a:r>
              <a:rPr kumimoji="1" lang="en-US" altLang="ja-JP" dirty="0"/>
              <a:t>1</a:t>
            </a:r>
            <a:r>
              <a:rPr kumimoji="1" lang="ja-JP" altLang="en-US"/>
              <a:t>年後の会社の姿を描きましょう。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ポイントは、できる出来ない思考は、一旦横に置き</a:t>
            </a:r>
            <a:endParaRPr kumimoji="1" lang="en-US" altLang="ja-JP" dirty="0"/>
          </a:p>
          <a:p>
            <a:r>
              <a:rPr kumimoji="1" lang="ja-JP" altLang="en-US"/>
              <a:t>やりたい、できれば楽しい等の思考が重要です。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600" baseline="0">
                <a:latin typeface="+mj-lt"/>
              </a:rPr>
              <a:t>唐突ですが、質問です。</a:t>
            </a:r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考えて見て下さい。</a:t>
            </a:r>
            <a:endParaRPr kumimoji="1" lang="en-US" altLang="ja-JP" sz="1600" baseline="0" dirty="0">
              <a:latin typeface="+mj-lt"/>
            </a:endParaRPr>
          </a:p>
          <a:p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事業と商売</a:t>
            </a:r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商売とは、売り買い、商い、お金儲け</a:t>
            </a:r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事業とは、お金儲けだけでない目的がある経済活動</a:t>
            </a:r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飲食店の多店舗化は、商売でなく、事業的発想を持つ事が大きなポイントであると私は、考えます。</a:t>
            </a:r>
            <a:endParaRPr kumimoji="1" lang="en-US" altLang="ja-JP" sz="1600" baseline="0" dirty="0">
              <a:latin typeface="+mj-lt"/>
            </a:endParaRPr>
          </a:p>
          <a:p>
            <a:endParaRPr kumimoji="1" lang="en-US" altLang="ja-JP" sz="1600" baseline="0" dirty="0">
              <a:latin typeface="+mj-lt"/>
            </a:endParaRPr>
          </a:p>
          <a:p>
            <a:r>
              <a:rPr kumimoji="1" lang="ja-JP" altLang="en-US" sz="1600" baseline="0">
                <a:latin typeface="+mj-lt"/>
              </a:rPr>
              <a:t>そこで一つ、私の好きな言葉を・・・・</a:t>
            </a:r>
            <a:endParaRPr kumimoji="1" lang="en-US" altLang="ja-JP" sz="1600" baseline="0" dirty="0">
              <a:latin typeface="+mj-lt"/>
            </a:endParaRP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3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この</a:t>
            </a:r>
            <a:r>
              <a:rPr kumimoji="1" lang="en-US" altLang="ja-JP" dirty="0"/>
              <a:t>『</a:t>
            </a:r>
            <a:r>
              <a:rPr kumimoji="1" lang="ja-JP" altLang="en-US"/>
              <a:t>事</a:t>
            </a:r>
            <a:r>
              <a:rPr kumimoji="1" lang="en-US" altLang="ja-JP" dirty="0"/>
              <a:t>』</a:t>
            </a:r>
            <a:r>
              <a:rPr kumimoji="1" lang="ja-JP" altLang="en-US"/>
              <a:t>の部分があなたの事業にあたるところだと思います。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この様に生を受けた事には、必ず意味がある筈です。</a:t>
            </a:r>
            <a:endParaRPr kumimoji="1" lang="en-US" altLang="ja-JP" dirty="0"/>
          </a:p>
          <a:p>
            <a:r>
              <a:rPr kumimoji="1" lang="ja-JP" altLang="en-US"/>
              <a:t>その意味を作りましょう。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この役割を</a:t>
            </a:r>
            <a:r>
              <a:rPr kumimoji="1" lang="en-US" altLang="ja-JP" dirty="0"/>
              <a:t>『</a:t>
            </a:r>
            <a:r>
              <a:rPr kumimoji="1" lang="ja-JP" altLang="en-US"/>
              <a:t>天命、使命</a:t>
            </a:r>
            <a:r>
              <a:rPr kumimoji="1" lang="en-US" altLang="ja-JP" dirty="0"/>
              <a:t>』</a:t>
            </a:r>
            <a:r>
              <a:rPr kumimoji="1" lang="ja-JP" altLang="en-US"/>
              <a:t>というのだと思います。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</a:t>
            </a:r>
            <a:r>
              <a:rPr kumimoji="1" lang="en-US" altLang="ja-JP" dirty="0"/>
              <a:t>『</a:t>
            </a:r>
            <a:r>
              <a:rPr kumimoji="1" lang="ja-JP" altLang="en-US"/>
              <a:t>事</a:t>
            </a:r>
            <a:r>
              <a:rPr kumimoji="1" lang="en-US" altLang="ja-JP" dirty="0"/>
              <a:t>』</a:t>
            </a:r>
            <a:r>
              <a:rPr kumimoji="1" lang="ja-JP" altLang="en-US"/>
              <a:t>の内容をここでは掘り下げて行きます。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03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事を為すのに、必要なのが、人材です。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一人でできる事なら良いですが、事業→飲食店経営は、況してや展開となると</a:t>
            </a:r>
            <a:endParaRPr kumimoji="1" lang="en-US" altLang="ja-JP" dirty="0"/>
          </a:p>
          <a:p>
            <a:r>
              <a:rPr kumimoji="1" lang="ja-JP" altLang="en-US"/>
              <a:t>一人では、無理ですね！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その為に必要な経営者の能力を</a:t>
            </a:r>
            <a:r>
              <a:rPr kumimoji="1" lang="en-US" altLang="ja-JP" dirty="0"/>
              <a:t>『</a:t>
            </a:r>
            <a:r>
              <a:rPr kumimoji="1" lang="ja-JP" altLang="en-US"/>
              <a:t>社長のリーダーシップ</a:t>
            </a:r>
            <a:r>
              <a:rPr kumimoji="1" lang="en-US" altLang="ja-JP" dirty="0"/>
              <a:t>』</a:t>
            </a:r>
            <a:r>
              <a:rPr kumimoji="1" lang="ja-JP" altLang="en-US"/>
              <a:t>と</a:t>
            </a:r>
            <a:endParaRPr kumimoji="1" lang="en-US" altLang="ja-JP" dirty="0"/>
          </a:p>
          <a:p>
            <a:r>
              <a:rPr kumimoji="1" lang="ja-JP" altLang="en-US"/>
              <a:t>読んでおります。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939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人は、行き当たりの未来、自分自身で想像する未来に</a:t>
            </a:r>
            <a:endParaRPr kumimoji="1" lang="en-US" altLang="ja-JP" dirty="0"/>
          </a:p>
          <a:p>
            <a:r>
              <a:rPr kumimoji="1" lang="ja-JP" altLang="en-US"/>
              <a:t>中々ワクワクする事は、難しいものです。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でも、あなたに出会う事で、未来が開ける！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そんなあなたであるべきです。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具体的には、あなたのついて行けば、こんな自分でも</a:t>
            </a:r>
            <a:endParaRPr kumimoji="1" lang="en-US" altLang="ja-JP" dirty="0"/>
          </a:p>
          <a:p>
            <a:r>
              <a:rPr kumimoji="1" lang="ja-JP" altLang="en-US"/>
              <a:t>成長できるんじゃないか？出世できるんじゃないか？と</a:t>
            </a:r>
            <a:endParaRPr kumimoji="1" lang="en-US" altLang="ja-JP" dirty="0"/>
          </a:p>
          <a:p>
            <a:r>
              <a:rPr kumimoji="1" lang="ja-JP" altLang="en-US"/>
              <a:t>思わせる事が重要です。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80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そこで、少し自分自身と向き合いましょう。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社長が目指す未来がワクワクするものである事が必須です。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ここで</a:t>
            </a:r>
            <a:r>
              <a:rPr kumimoji="1" lang="en-US" altLang="ja-JP" dirty="0"/>
              <a:t>2</a:t>
            </a:r>
            <a:r>
              <a:rPr kumimoji="1" lang="ja-JP" altLang="en-US"/>
              <a:t>つのワークに時間をとります。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1</a:t>
            </a:r>
            <a:r>
              <a:rPr kumimoji="1" lang="ja-JP" altLang="en-US"/>
              <a:t>つ目が、本質（理念）発掘シートです。自分の本質に迫ります。</a:t>
            </a:r>
            <a:endParaRPr kumimoji="1" lang="en-US" altLang="ja-JP" dirty="0"/>
          </a:p>
          <a:p>
            <a:r>
              <a:rPr kumimoji="1" lang="en-US" altLang="ja-JP" dirty="0"/>
              <a:t>2</a:t>
            </a:r>
            <a:r>
              <a:rPr kumimoji="1" lang="ja-JP" altLang="en-US"/>
              <a:t>つ目が、目的目標４観点シートです。これは、有名な原田隆史先生が開発された仕事を一生懸命するには、ご褒美が必要だ！</a:t>
            </a:r>
            <a:endParaRPr kumimoji="1" lang="en-US" altLang="ja-JP" dirty="0"/>
          </a:p>
          <a:p>
            <a:r>
              <a:rPr kumimoji="1" lang="ja-JP" altLang="en-US"/>
              <a:t>この考えから利己、利他で自己の価値観を整理、掘り下げる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</a:t>
            </a:r>
            <a:r>
              <a:rPr kumimoji="1" lang="en-US" altLang="ja-JP" dirty="0"/>
              <a:t>2</a:t>
            </a:r>
            <a:r>
              <a:rPr kumimoji="1" lang="ja-JP" altLang="en-US"/>
              <a:t>つから、枯れる事の無い自分の価値観を明確化しましょう！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753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ワーク、どうでしょうか？</a:t>
            </a:r>
            <a:endParaRPr kumimoji="1" lang="en-US" altLang="ja-JP" dirty="0"/>
          </a:p>
          <a:p>
            <a:r>
              <a:rPr kumimoji="1" lang="ja-JP" altLang="en-US"/>
              <a:t>中々明文化って難しいですね！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ここには、答えはありません。答えは、あなたのハートにある筈です。</a:t>
            </a:r>
            <a:endParaRPr kumimoji="1" lang="en-US" altLang="ja-JP" dirty="0"/>
          </a:p>
          <a:p>
            <a:r>
              <a:rPr kumimoji="1" lang="ja-JP" altLang="en-US"/>
              <a:t>幾度となく、向き合い向き合いチャレンジして欲しいです。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しっくりくる言葉が、文ができた際は、気分がスッキリし、力が漲ると思います。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苦しい際は、特典である無料相談を活用頂ければ、私が色々と質問しつつ</a:t>
            </a:r>
            <a:endParaRPr kumimoji="1" lang="en-US" altLang="ja-JP" dirty="0"/>
          </a:p>
          <a:p>
            <a:r>
              <a:rPr kumimoji="1" lang="ja-JP" altLang="en-US"/>
              <a:t>整理、言語化をお手伝いいたします。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3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社員を導く、社長のリーダーシップには、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このヴィジョンが最も重要と考えます。</a:t>
            </a:r>
            <a:endParaRPr kumimoji="1" lang="en-US" altLang="ja-JP" dirty="0"/>
          </a:p>
          <a:p>
            <a:r>
              <a:rPr kumimoji="1" lang="ja-JP" altLang="en-US"/>
              <a:t>経営理念は、どうしても無機質的文字での表現となりがちです。</a:t>
            </a:r>
            <a:endParaRPr kumimoji="1" lang="en-US" altLang="ja-JP" dirty="0"/>
          </a:p>
          <a:p>
            <a:r>
              <a:rPr kumimoji="1" lang="ja-JP" altLang="en-US"/>
              <a:t>しかし、理念を実現する為の形や姿、未来を具現化するヴィジョンは、</a:t>
            </a:r>
            <a:endParaRPr kumimoji="1" lang="en-US" altLang="ja-JP" dirty="0"/>
          </a:p>
          <a:p>
            <a:r>
              <a:rPr kumimoji="1" lang="ja-JP" altLang="en-US"/>
              <a:t>具体的であります。</a:t>
            </a:r>
            <a:endParaRPr kumimoji="1" lang="en-US" altLang="ja-JP" dirty="0"/>
          </a:p>
          <a:p>
            <a:r>
              <a:rPr kumimoji="1" lang="ja-JP" altLang="en-US"/>
              <a:t>組織の拡大、店舗数の増加などを設定する事で、社員にも具体的な目標が</a:t>
            </a:r>
            <a:endParaRPr kumimoji="1" lang="en-US" altLang="ja-JP" dirty="0"/>
          </a:p>
          <a:p>
            <a:r>
              <a:rPr kumimoji="1" lang="ja-JP" altLang="en-US"/>
              <a:t>見え易くなると考えます。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70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より現実性を持たす為、近い未来像を掲げる事が</a:t>
            </a:r>
            <a:endParaRPr kumimoji="1" lang="en-US" altLang="ja-JP" dirty="0"/>
          </a:p>
          <a:p>
            <a:r>
              <a:rPr kumimoji="1" lang="ja-JP" altLang="en-US"/>
              <a:t>社員に対しては、重要です。</a:t>
            </a:r>
            <a:endParaRPr kumimoji="1" lang="en-US" altLang="ja-JP" dirty="0"/>
          </a:p>
          <a:p>
            <a:r>
              <a:rPr kumimoji="1" lang="ja-JP" altLang="en-US"/>
              <a:t>ヴィジョンを掲げる事は、社長の決意を表明する事となります。</a:t>
            </a:r>
            <a:endParaRPr kumimoji="1" lang="en-US" altLang="ja-JP" dirty="0"/>
          </a:p>
          <a:p>
            <a:r>
              <a:rPr kumimoji="1" lang="ja-JP" altLang="en-US"/>
              <a:t>単なる文字じゃ無い、決意を表明しましょう。</a:t>
            </a:r>
            <a:endParaRPr kumimoji="1" lang="en-US" altLang="ja-JP" dirty="0"/>
          </a:p>
          <a:p>
            <a:r>
              <a:rPr kumimoji="1" lang="ja-JP" altLang="en-US"/>
              <a:t>その姿に、社員は、敬意、尊敬の念を抱くものです。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また、社長個人に於いては、もう少し先の目標を自己の４観点を含めて</a:t>
            </a:r>
            <a:endParaRPr kumimoji="1" lang="en-US" altLang="ja-JP" dirty="0"/>
          </a:p>
          <a:p>
            <a:r>
              <a:rPr kumimoji="1" lang="en-US" altLang="ja-JP" dirty="0"/>
              <a:t>5</a:t>
            </a:r>
            <a:r>
              <a:rPr kumimoji="1" lang="ja-JP" altLang="en-US"/>
              <a:t>年後、</a:t>
            </a:r>
            <a:r>
              <a:rPr kumimoji="1" lang="en-US" altLang="ja-JP" dirty="0"/>
              <a:t>10</a:t>
            </a:r>
            <a:r>
              <a:rPr kumimoji="1" lang="ja-JP" altLang="en-US"/>
              <a:t>年後の姿を大まかでもイメージしておく事が良いと思います。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39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240EE-C6B2-6C47-94B1-9B318EC89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6CE9A8-ECF7-504D-9D3D-EF83DBC1E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00C584-774D-2242-8C79-11D17588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7B4230-3696-D54D-84AD-1D192D58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C57D1F-556E-9F4E-BA86-E90A5253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0F549-D848-6D40-8FD9-EF748FE4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6B4428-BB62-4F4F-91F7-057F5A358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0DC54F-8887-9A49-AF49-339A02BE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3D9CA-5E82-2D4A-9A9D-FB97F31C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91544-0D08-FF4D-B8B4-3390583B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3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D8E111-4CF4-0640-B39C-E1562C11F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7A2C55-0EE3-494E-B4A9-C27A210A2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38F38C-797E-404A-AF0E-DA689FCD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7AC0BD-4DFB-EE4D-B61E-8C506F5C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C152E-3865-DB43-A2EC-A3936609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09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023D9-262F-CC41-BB64-492E840F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D28DA0-342D-C447-9B57-875377437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6FCCAF-7995-E240-BFAE-70D49D13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BC38EA-09AD-9543-8259-F8E5D38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301B13-5895-4844-ADE9-BFE833D3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EEB80-EDFE-8E46-91F5-91CBEEF5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590194-1E7D-1A4F-AFDF-0B3C27371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29A46B-D466-D94D-97B2-42E6F96F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AEB3C-55B9-704A-9223-221EE47D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622DAE-2255-C84E-9CCD-6D375D16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779B2-4BC6-1B48-B875-A36328E1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83F2E-FB9D-9C46-B95D-E4D118439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135515-AFEC-5B42-8661-DD2DD007C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7F97E2-0C89-1543-A5FE-CB9FC1F9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987109-9554-A44A-ABA6-CA5A25B1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6BC380-F674-0440-908E-8DA5B6D1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49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DB030-DEB9-1B4F-AD62-D2501241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AF6C92-E7D5-F64E-BF1D-81904B09E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43E763-D044-CB48-82F9-9E47E1955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A245AC-4001-B347-A7EB-9A440CCBC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426CDF-D4C0-5D47-914D-B71DA03C8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585683-34C2-0849-9122-31E06967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5CDC9A-789A-8649-9301-CA5DD4CC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43AEB6-F8E5-3541-88E0-FB9FA4F8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5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9E77C-D02E-0340-B0C1-AF21397A1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699AB3-A3C2-3348-9D4C-E85BD3E9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05E1CC-FA92-1845-B365-B75FE8D5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5F1250-CA81-BE4C-A508-B3AFF3AD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B245CE-A310-3E42-8E16-94F5145E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D2F775-8574-154E-9BAD-A0DB3F52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CC0A94-BAC3-BE46-8138-77D9CD3D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9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24674-57F3-A645-A927-79079897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37F76-3369-434A-AE69-CF29D26D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5A43F9-96E1-1C4F-8192-1DDE228C5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A92A9D-2125-CB40-8C57-536A6818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C124D0-53BD-9A41-B19E-D4660098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105972-2445-3F4A-BF91-A6A109C9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8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BE593-9B82-A545-8D70-87616D49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73DF97-F5BB-6C41-97D0-3AD4D5411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E419D0-507F-9B42-852A-F109AFC8A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1EA35F-F618-2E46-8E6C-0AC40084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1BCA64-448E-CF48-9A12-BC63E590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A4AE87-B5E4-0A40-B8D3-5D8491F0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9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BCC628-0552-6043-BD72-D7E527B1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6CC48A-C99D-FE4A-8AE3-50343537F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4B0EA-2E83-3045-B861-E6C09203C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FF33-3064-5440-9EE1-553660552FA7}" type="datetimeFigureOut">
              <a:rPr kumimoji="1" lang="ja-JP" altLang="en-US" smtClean="0"/>
              <a:t>2021/1/24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705886-79C5-0145-8A2F-AA983F056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FABAD8-ED78-F54D-A466-2BD7EF7F5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0AA99E-447E-304E-8F23-FA4FB404BE2C}"/>
              </a:ext>
            </a:extLst>
          </p:cNvPr>
          <p:cNvSpPr txBox="1"/>
          <p:nvPr/>
        </p:nvSpPr>
        <p:spPr>
          <a:xfrm>
            <a:off x="615512" y="727017"/>
            <a:ext cx="6268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/>
              <a:t>社員と共に</a:t>
            </a:r>
            <a:endParaRPr kumimoji="1" lang="en-US" altLang="ja-JP" sz="2400" b="1" u="sng" dirty="0"/>
          </a:p>
          <a:p>
            <a:r>
              <a:rPr lang="ja-JP" altLang="en-US" sz="2400" b="1" u="sng"/>
              <a:t>ヴィジョンの実現を目指す</a:t>
            </a:r>
            <a:r>
              <a:rPr kumimoji="1" lang="ja-JP" altLang="en-US" sz="2400" b="1" u="sng"/>
              <a:t>飲食店経営者へ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B115FB-B4B5-9643-80A2-581C36654990}"/>
              </a:ext>
            </a:extLst>
          </p:cNvPr>
          <p:cNvSpPr txBox="1"/>
          <p:nvPr/>
        </p:nvSpPr>
        <p:spPr>
          <a:xfrm>
            <a:off x="231228" y="2386097"/>
            <a:ext cx="8639503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tx1"/>
                </a:solidFill>
              </a:rPr>
              <a:t>飲食店多店舗化</a:t>
            </a:r>
            <a:r>
              <a:rPr kumimoji="1" lang="en-US" altLang="ja-JP" sz="4000" b="1" dirty="0">
                <a:solidFill>
                  <a:srgbClr val="C00000"/>
                </a:solidFill>
              </a:rPr>
              <a:t>『</a:t>
            </a:r>
            <a:r>
              <a:rPr kumimoji="1" lang="ja-JP" altLang="en-US" sz="4000" b="1">
                <a:solidFill>
                  <a:srgbClr val="C00000"/>
                </a:solidFill>
              </a:rPr>
              <a:t>エフワン８ステップ</a:t>
            </a:r>
            <a:r>
              <a:rPr kumimoji="1" lang="en-US" altLang="ja-JP" sz="4000" b="1" dirty="0">
                <a:solidFill>
                  <a:srgbClr val="C00000"/>
                </a:solidFill>
              </a:rPr>
              <a:t>』</a:t>
            </a:r>
          </a:p>
          <a:p>
            <a:pPr algn="ctr"/>
            <a:r>
              <a:rPr kumimoji="1" lang="ja-JP" altLang="en-US" sz="3200" b="1">
                <a:solidFill>
                  <a:schemeClr val="tx1"/>
                </a:solidFill>
              </a:rPr>
              <a:t>オンラインプログラム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142A34-2491-2447-87B9-78017AAAD4D4}"/>
              </a:ext>
            </a:extLst>
          </p:cNvPr>
          <p:cNvSpPr txBox="1"/>
          <p:nvPr/>
        </p:nvSpPr>
        <p:spPr>
          <a:xfrm>
            <a:off x="528837" y="4512686"/>
            <a:ext cx="8086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/>
              <a:t>飲食店の多店舗展開への</a:t>
            </a:r>
            <a:r>
              <a:rPr lang="ja-JP" altLang="en-US" sz="3600" b="1">
                <a:solidFill>
                  <a:srgbClr val="C00000"/>
                </a:solidFill>
              </a:rPr>
              <a:t>手順</a:t>
            </a:r>
            <a:r>
              <a:rPr lang="ja-JP" altLang="en-US" sz="3600" b="1"/>
              <a:t>を</a:t>
            </a:r>
            <a:r>
              <a:rPr lang="ja-JP" altLang="en-US" sz="3600" b="1">
                <a:solidFill>
                  <a:srgbClr val="C00000"/>
                </a:solidFill>
              </a:rPr>
              <a:t>体系的</a:t>
            </a:r>
            <a:r>
              <a:rPr lang="ja-JP" altLang="en-US" sz="3600" b="1"/>
              <a:t>にまとめたプログラム</a:t>
            </a:r>
            <a:endParaRPr kumimoji="1" lang="en-US" altLang="ja-JP" sz="36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EB3601-AA4D-614C-9BED-F5529C438C00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84B080E-B1B7-9F49-9FC1-30862F79DB9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835582" y="1397874"/>
            <a:ext cx="7399284" cy="40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404" y="5719196"/>
            <a:ext cx="1629596" cy="8911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F5E14D-2F14-E54C-A189-8D1ECC006C37}"/>
              </a:ext>
            </a:extLst>
          </p:cNvPr>
          <p:cNvSpPr txBox="1"/>
          <p:nvPr/>
        </p:nvSpPr>
        <p:spPr>
          <a:xfrm>
            <a:off x="509451" y="50203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3A8FA1-613F-D54D-AD24-1BC98F500939}"/>
              </a:ext>
            </a:extLst>
          </p:cNvPr>
          <p:cNvSpPr txBox="1"/>
          <p:nvPr/>
        </p:nvSpPr>
        <p:spPr>
          <a:xfrm>
            <a:off x="509451" y="1139490"/>
            <a:ext cx="483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１、本質（理念）発掘シート</a:t>
            </a:r>
            <a:endParaRPr kumimoji="1" lang="en-US" altLang="ja-JP" sz="2800" b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6D8AFD1-154F-3F46-8552-A6D896341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59" y="1691431"/>
            <a:ext cx="7315200" cy="479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8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044E8D6-B93D-664C-8F0C-F92FE741E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E4BE02-54B3-524D-AF8C-B219BF44255C}"/>
              </a:ext>
            </a:extLst>
          </p:cNvPr>
          <p:cNvSpPr txBox="1"/>
          <p:nvPr/>
        </p:nvSpPr>
        <p:spPr>
          <a:xfrm>
            <a:off x="509451" y="50203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81E63E-CBE8-9E43-9C56-07B0DDC8E303}"/>
              </a:ext>
            </a:extLst>
          </p:cNvPr>
          <p:cNvSpPr txBox="1"/>
          <p:nvPr/>
        </p:nvSpPr>
        <p:spPr>
          <a:xfrm>
            <a:off x="2341517" y="2475420"/>
            <a:ext cx="4460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/>
              <a:t>２、目的目標４観点シート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109159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044E8D6-B93D-664C-8F0C-F92FE741E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924" y="5805823"/>
            <a:ext cx="1288937" cy="70488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E4BE02-54B3-524D-AF8C-B219BF44255C}"/>
              </a:ext>
            </a:extLst>
          </p:cNvPr>
          <p:cNvSpPr txBox="1"/>
          <p:nvPr/>
        </p:nvSpPr>
        <p:spPr>
          <a:xfrm>
            <a:off x="351353" y="219584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81E63E-CBE8-9E43-9C56-07B0DDC8E303}"/>
              </a:ext>
            </a:extLst>
          </p:cNvPr>
          <p:cNvSpPr txBox="1"/>
          <p:nvPr/>
        </p:nvSpPr>
        <p:spPr>
          <a:xfrm>
            <a:off x="113404" y="848541"/>
            <a:ext cx="3335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２、目的目標４観点シート</a:t>
            </a:r>
            <a:endParaRPr kumimoji="1" lang="ja-JP" altLang="en-US" sz="2000" b="1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E4F56B7-F5FF-BA41-B4C4-AA2478315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53" y="1248651"/>
            <a:ext cx="7828156" cy="5233068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A7A7115-7511-EF41-89FE-C78F927D9985}"/>
              </a:ext>
            </a:extLst>
          </p:cNvPr>
          <p:cNvCxnSpPr>
            <a:cxnSpLocks/>
          </p:cNvCxnSpPr>
          <p:nvPr/>
        </p:nvCxnSpPr>
        <p:spPr>
          <a:xfrm>
            <a:off x="1167782" y="3752166"/>
            <a:ext cx="613435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D7801F2-DA4F-0A4E-BE22-608288A0D90E}"/>
              </a:ext>
            </a:extLst>
          </p:cNvPr>
          <p:cNvCxnSpPr>
            <a:cxnSpLocks/>
          </p:cNvCxnSpPr>
          <p:nvPr/>
        </p:nvCxnSpPr>
        <p:spPr>
          <a:xfrm>
            <a:off x="4265431" y="1933303"/>
            <a:ext cx="0" cy="43368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59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0571E6-52AE-5543-A8D0-7592DADA4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6A0137-059A-E747-8223-5FD0D201E575}"/>
              </a:ext>
            </a:extLst>
          </p:cNvPr>
          <p:cNvSpPr txBox="1"/>
          <p:nvPr/>
        </p:nvSpPr>
        <p:spPr>
          <a:xfrm>
            <a:off x="731520" y="1373219"/>
            <a:ext cx="7354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ワークを通してあなたの価値観をまとめる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7E9701-0D3A-E340-B4CC-7F9B5B3519F0}"/>
              </a:ext>
            </a:extLst>
          </p:cNvPr>
          <p:cNvSpPr txBox="1"/>
          <p:nvPr/>
        </p:nvSpPr>
        <p:spPr>
          <a:xfrm>
            <a:off x="1123406" y="2428726"/>
            <a:ext cx="696250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一般的に言われる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4000" b="1">
                <a:solidFill>
                  <a:srgbClr val="C00000"/>
                </a:solidFill>
              </a:rPr>
              <a:t>経営理念</a:t>
            </a:r>
            <a:r>
              <a:rPr lang="ja-JP" altLang="en-US" sz="2800" b="1"/>
              <a:t>　であります。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136580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2FEA21-7D5D-024A-A803-AED3611EC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01BD7B-DDB5-9F40-8297-4EC127025B98}"/>
              </a:ext>
            </a:extLst>
          </p:cNvPr>
          <p:cNvSpPr txBox="1"/>
          <p:nvPr/>
        </p:nvSpPr>
        <p:spPr>
          <a:xfrm>
            <a:off x="548639" y="1099991"/>
            <a:ext cx="752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理念を実現する為の形、姿、未来像を描く！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31E01C-674E-CF4E-B0BB-CD8785477ADC}"/>
              </a:ext>
            </a:extLst>
          </p:cNvPr>
          <p:cNvSpPr txBox="1"/>
          <p:nvPr/>
        </p:nvSpPr>
        <p:spPr>
          <a:xfrm>
            <a:off x="2409682" y="2644170"/>
            <a:ext cx="3802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V I S I O N</a:t>
            </a:r>
            <a:endParaRPr kumimoji="1" lang="ja-JP" altLang="en-US" sz="5400" b="1"/>
          </a:p>
        </p:txBody>
      </p:sp>
    </p:spTree>
    <p:extLst>
      <p:ext uri="{BB962C8B-B14F-4D97-AF65-F5344CB8AC3E}">
        <p14:creationId xmlns:p14="http://schemas.microsoft.com/office/powerpoint/2010/main" val="29418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E37E6A-86A6-6447-94C3-8C98F643F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B9FD7D-14AD-B04D-9A06-A678F81FA80D}"/>
              </a:ext>
            </a:extLst>
          </p:cNvPr>
          <p:cNvSpPr txBox="1"/>
          <p:nvPr/>
        </p:nvSpPr>
        <p:spPr>
          <a:xfrm>
            <a:off x="391886" y="1005840"/>
            <a:ext cx="782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V I S I O N</a:t>
            </a:r>
            <a:r>
              <a:rPr kumimoji="1" lang="ja-JP" altLang="en-US" sz="2800" b="1"/>
              <a:t>の具体的な考え方として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2B5722-2029-5C4E-8970-9D279CBFEE32}"/>
              </a:ext>
            </a:extLst>
          </p:cNvPr>
          <p:cNvSpPr txBox="1"/>
          <p:nvPr/>
        </p:nvSpPr>
        <p:spPr>
          <a:xfrm>
            <a:off x="777240" y="2159475"/>
            <a:ext cx="7589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ここでは、</a:t>
            </a:r>
            <a:r>
              <a:rPr kumimoji="1" lang="en-US" altLang="ja-JP" sz="2800" b="1" dirty="0"/>
              <a:t>2</a:t>
            </a:r>
            <a:r>
              <a:rPr kumimoji="1" lang="ja-JP" altLang="en-US" sz="2800" b="1"/>
              <a:t>つの視点を用いて考えましょう！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2800" b="1"/>
              <a:t>１、</a:t>
            </a:r>
            <a:r>
              <a:rPr lang="en-US" altLang="ja-JP" sz="2800" b="1" dirty="0"/>
              <a:t>3</a:t>
            </a:r>
            <a:r>
              <a:rPr lang="ja-JP" altLang="en-US" sz="2800" b="1"/>
              <a:t>年後の会社の姿</a:t>
            </a:r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2800" b="1"/>
              <a:t>２、</a:t>
            </a:r>
            <a:r>
              <a:rPr lang="en-US" altLang="ja-JP" sz="2800" b="1" dirty="0"/>
              <a:t>1</a:t>
            </a:r>
            <a:r>
              <a:rPr lang="ja-JP" altLang="en-US" sz="2800" b="1"/>
              <a:t>年後の会社の姿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375267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AC8B7D-C02F-F542-9A88-59DB5BAE6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84094A-4D1A-D348-B7E0-3E27BBAC2D3B}"/>
              </a:ext>
            </a:extLst>
          </p:cNvPr>
          <p:cNvSpPr txBox="1"/>
          <p:nvPr/>
        </p:nvSpPr>
        <p:spPr>
          <a:xfrm>
            <a:off x="509451" y="50203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E4AE10-8871-CE42-8094-2A8E05429349}"/>
              </a:ext>
            </a:extLst>
          </p:cNvPr>
          <p:cNvSpPr txBox="1"/>
          <p:nvPr/>
        </p:nvSpPr>
        <p:spPr>
          <a:xfrm>
            <a:off x="2446019" y="2582615"/>
            <a:ext cx="425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3</a:t>
            </a:r>
            <a:r>
              <a:rPr kumimoji="1" lang="ja-JP" altLang="en-US" sz="2800" b="1"/>
              <a:t>年後、</a:t>
            </a:r>
            <a:r>
              <a:rPr kumimoji="1" lang="en-US" altLang="ja-JP" sz="2800" b="1" dirty="0"/>
              <a:t>1</a:t>
            </a:r>
            <a:r>
              <a:rPr kumimoji="1" lang="ja-JP" altLang="en-US" sz="2800" b="1"/>
              <a:t>年後の会社の姿</a:t>
            </a:r>
          </a:p>
        </p:txBody>
      </p:sp>
    </p:spTree>
    <p:extLst>
      <p:ext uri="{BB962C8B-B14F-4D97-AF65-F5344CB8AC3E}">
        <p14:creationId xmlns:p14="http://schemas.microsoft.com/office/powerpoint/2010/main" val="149857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AC8B7D-C02F-F542-9A88-59DB5BAE6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249" y="5302605"/>
            <a:ext cx="1291122" cy="70608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84094A-4D1A-D348-B7E0-3E27BBAC2D3B}"/>
              </a:ext>
            </a:extLst>
          </p:cNvPr>
          <p:cNvSpPr txBox="1"/>
          <p:nvPr/>
        </p:nvSpPr>
        <p:spPr>
          <a:xfrm>
            <a:off x="509451" y="16750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E4AE10-8871-CE42-8094-2A8E05429349}"/>
              </a:ext>
            </a:extLst>
          </p:cNvPr>
          <p:cNvSpPr txBox="1"/>
          <p:nvPr/>
        </p:nvSpPr>
        <p:spPr>
          <a:xfrm>
            <a:off x="215777" y="758291"/>
            <a:ext cx="3133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3</a:t>
            </a:r>
            <a:r>
              <a:rPr kumimoji="1" lang="ja-JP" altLang="en-US" sz="2000" b="1"/>
              <a:t>年後、</a:t>
            </a:r>
            <a:r>
              <a:rPr kumimoji="1" lang="en-US" altLang="ja-JP" sz="2000" b="1" dirty="0"/>
              <a:t>1</a:t>
            </a:r>
            <a:r>
              <a:rPr kumimoji="1" lang="ja-JP" altLang="en-US" sz="2000" b="1"/>
              <a:t>年後の会社の姿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4F5F970-1949-B84D-86F0-B1F00B927B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777" y="1225970"/>
            <a:ext cx="7716644" cy="520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5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9ED60F-96C4-A14A-804E-4B01BDF6C6AA}"/>
              </a:ext>
            </a:extLst>
          </p:cNvPr>
          <p:cNvSpPr txBox="1"/>
          <p:nvPr/>
        </p:nvSpPr>
        <p:spPr>
          <a:xfrm>
            <a:off x="600891" y="742804"/>
            <a:ext cx="658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STEP1</a:t>
            </a:r>
            <a:r>
              <a:rPr kumimoji="1" lang="ja-JP" altLang="en-US" sz="2800" b="1"/>
              <a:t>　社長のリーダーシップまとめ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CC1469-A22B-7E47-9A89-9CBF82E74A34}"/>
              </a:ext>
            </a:extLst>
          </p:cNvPr>
          <p:cNvSpPr txBox="1"/>
          <p:nvPr/>
        </p:nvSpPr>
        <p:spPr>
          <a:xfrm>
            <a:off x="600891" y="1736914"/>
            <a:ext cx="78769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社長のリーダーシップ、新しい未来を見せる、想像させる能力です。</a:t>
            </a:r>
            <a:endParaRPr kumimoji="1" lang="en-US" altLang="ja-JP" sz="2000" b="1" dirty="0"/>
          </a:p>
          <a:p>
            <a:endParaRPr lang="en-US" altLang="ja-JP" sz="2000" b="1" dirty="0"/>
          </a:p>
          <a:p>
            <a:r>
              <a:rPr kumimoji="1" lang="ja-JP" altLang="en-US" sz="2000" b="1"/>
              <a:t>人は、</a:t>
            </a:r>
            <a:r>
              <a:rPr kumimoji="1" lang="ja-JP" altLang="en-US" sz="2000" b="1">
                <a:solidFill>
                  <a:srgbClr val="C00000"/>
                </a:solidFill>
              </a:rPr>
              <a:t>成り行きの自分の未来にワクワクする事は出来ないもの</a:t>
            </a:r>
            <a:r>
              <a:rPr kumimoji="1" lang="ja-JP" altLang="en-US" sz="2000" b="1"/>
              <a:t>です。</a:t>
            </a:r>
            <a:endParaRPr kumimoji="1" lang="en-US" altLang="ja-JP" sz="2000" b="1" dirty="0"/>
          </a:p>
          <a:p>
            <a:r>
              <a:rPr lang="ja-JP" altLang="en-US" sz="2000" b="1"/>
              <a:t>そんな社員もあなたと出会う事で、未来が開ける事がある筈です。</a:t>
            </a:r>
            <a:endParaRPr lang="en-US" altLang="ja-JP" sz="2000" b="1" dirty="0"/>
          </a:p>
          <a:p>
            <a:r>
              <a:rPr kumimoji="1" lang="ja-JP" altLang="en-US" sz="2000" b="1"/>
              <a:t>社員に大きな夢を抱かせてやる事、即ち、</a:t>
            </a:r>
            <a:r>
              <a:rPr kumimoji="1" lang="ja-JP" altLang="en-US" sz="2000" b="1">
                <a:solidFill>
                  <a:srgbClr val="C00000"/>
                </a:solidFill>
              </a:rPr>
              <a:t>やる気にさせる事</a:t>
            </a:r>
            <a:r>
              <a:rPr kumimoji="1" lang="ja-JP" altLang="en-US" sz="2000" b="1"/>
              <a:t>です。</a:t>
            </a:r>
            <a:endParaRPr kumimoji="1" lang="en-US" altLang="ja-JP" sz="2000" b="1" dirty="0"/>
          </a:p>
          <a:p>
            <a:endParaRPr lang="en-US" altLang="ja-JP" sz="2000" b="1" dirty="0"/>
          </a:p>
          <a:p>
            <a:r>
              <a:rPr kumimoji="1" lang="ja-JP" altLang="en-US" sz="2000" b="1"/>
              <a:t>そして、同時にこれら理念、ヴィジョンの明確化を行う事で一番</a:t>
            </a:r>
            <a:endParaRPr kumimoji="1" lang="en-US" altLang="ja-JP" sz="2000" b="1" dirty="0"/>
          </a:p>
          <a:p>
            <a:r>
              <a:rPr lang="ja-JP" altLang="en-US" sz="2000" b="1"/>
              <a:t>やる気になるのは、経営者、あなた自身であると思います。</a:t>
            </a:r>
            <a:endParaRPr lang="en-US" altLang="ja-JP" sz="2000" b="1" dirty="0"/>
          </a:p>
          <a:p>
            <a:endParaRPr kumimoji="1" lang="en-US" altLang="ja-JP" sz="2000" b="1" dirty="0"/>
          </a:p>
          <a:p>
            <a:endParaRPr lang="en-US" altLang="ja-JP" sz="2000" b="1" dirty="0"/>
          </a:p>
          <a:p>
            <a:r>
              <a:rPr lang="ja-JP" altLang="en-US" sz="2000" b="1">
                <a:solidFill>
                  <a:srgbClr val="C00000"/>
                </a:solidFill>
              </a:rPr>
              <a:t>自分と社員を導く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r>
              <a:rPr kumimoji="1" lang="ja-JP" altLang="en-US" sz="2000" b="1"/>
              <a:t>社長のリーダーシップであります。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55585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0B4D4C-74AC-5641-A3F6-8F8F4A874624}"/>
              </a:ext>
            </a:extLst>
          </p:cNvPr>
          <p:cNvSpPr txBox="1"/>
          <p:nvPr/>
        </p:nvSpPr>
        <p:spPr>
          <a:xfrm>
            <a:off x="714703" y="297112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目次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lang="ja-JP" altLang="en-US" sz="2400" b="1"/>
              <a:t>はじめに：当プログラムの概念と概要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>
                <a:solidFill>
                  <a:srgbClr val="C00000"/>
                </a:solidFill>
              </a:rPr>
              <a:t>STEP1</a:t>
            </a:r>
            <a:r>
              <a:rPr kumimoji="1" lang="ja-JP" altLang="en-US" sz="2400" b="1">
                <a:solidFill>
                  <a:srgbClr val="C00000"/>
                </a:solidFill>
              </a:rPr>
              <a:t>：社長のリーダーシップ</a:t>
            </a:r>
            <a:endParaRPr kumimoji="1" lang="en-US" altLang="ja-JP" sz="2400" b="1" dirty="0">
              <a:solidFill>
                <a:srgbClr val="C00000"/>
              </a:solidFill>
            </a:endParaRPr>
          </a:p>
          <a:p>
            <a:endParaRPr lang="en-US" altLang="ja-JP" b="1" dirty="0"/>
          </a:p>
          <a:p>
            <a:r>
              <a:rPr kumimoji="1" lang="en-US" altLang="ja-JP" sz="2400" b="1" dirty="0"/>
              <a:t>STEP2</a:t>
            </a:r>
            <a:r>
              <a:rPr kumimoji="1" lang="ja-JP" altLang="en-US" sz="2400" b="1"/>
              <a:t>：業態コンセプト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STEP3</a:t>
            </a:r>
            <a:r>
              <a:rPr kumimoji="1" lang="ja-JP" altLang="en-US" sz="2400" b="1"/>
              <a:t>：標準事業計画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STEP4</a:t>
            </a:r>
            <a:r>
              <a:rPr kumimoji="1" lang="ja-JP" altLang="en-US" sz="2400" b="1"/>
              <a:t>：提供価値の基準、標準の設定管理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STEP5</a:t>
            </a:r>
            <a:r>
              <a:rPr kumimoji="1" lang="ja-JP" altLang="en-US" sz="2400" b="1"/>
              <a:t>：数値基準、標準の設定管理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</a:t>
            </a:r>
            <a:r>
              <a:rPr lang="en-US" altLang="ja-JP" sz="2400" b="1" dirty="0"/>
              <a:t>6</a:t>
            </a:r>
            <a:r>
              <a:rPr lang="ja-JP" altLang="en-US" sz="2400" b="1"/>
              <a:t>：売上アップを定義する</a:t>
            </a:r>
            <a:endParaRPr lang="en-US" altLang="ja-JP" sz="2400" b="1" dirty="0"/>
          </a:p>
          <a:p>
            <a:endParaRPr kumimoji="1" lang="en-US" altLang="ja-JP" b="1" dirty="0"/>
          </a:p>
          <a:p>
            <a:r>
              <a:rPr lang="en-US" altLang="ja-JP" sz="2400" b="1" dirty="0"/>
              <a:t>STEP7</a:t>
            </a:r>
            <a:r>
              <a:rPr lang="ja-JP" altLang="en-US" sz="2400" b="1"/>
              <a:t>：自社メソッド構築（自信店長育成メソッド）</a:t>
            </a:r>
            <a:endParaRPr lang="en-US" altLang="ja-JP" sz="2400" b="1" dirty="0"/>
          </a:p>
          <a:p>
            <a:endParaRPr kumimoji="1" lang="en-US" altLang="ja-JP" b="1" dirty="0"/>
          </a:p>
          <a:p>
            <a:r>
              <a:rPr lang="en-US" altLang="ja-JP" sz="2400" b="1" dirty="0"/>
              <a:t>STEP8</a:t>
            </a:r>
            <a:r>
              <a:rPr lang="ja-JP" altLang="en-US" sz="2400" b="1"/>
              <a:t>：自信店長育成カリキュラム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922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C5B8F0-BE23-9840-85D9-D8C890B8D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C8ACB3-65C0-4646-9073-04D6D61276FB}"/>
              </a:ext>
            </a:extLst>
          </p:cNvPr>
          <p:cNvSpPr txBox="1"/>
          <p:nvPr/>
        </p:nvSpPr>
        <p:spPr>
          <a:xfrm>
            <a:off x="199696" y="218899"/>
            <a:ext cx="5791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/>
              <a:t>飲食店多店舗化の第一歩</a:t>
            </a:r>
            <a:r>
              <a:rPr kumimoji="1" lang="en-US" altLang="ja-JP" sz="1400" b="1" dirty="0">
                <a:solidFill>
                  <a:srgbClr val="C00000"/>
                </a:solidFill>
              </a:rPr>
              <a:t>『</a:t>
            </a:r>
            <a:r>
              <a:rPr kumimoji="1" lang="ja-JP" altLang="en-US" sz="1400" b="1">
                <a:solidFill>
                  <a:srgbClr val="C00000"/>
                </a:solidFill>
              </a:rPr>
              <a:t>モデル店創り</a:t>
            </a:r>
            <a:r>
              <a:rPr kumimoji="1" lang="en-US" altLang="ja-JP" sz="1400" b="1" dirty="0">
                <a:solidFill>
                  <a:srgbClr val="C00000"/>
                </a:solidFill>
              </a:rPr>
              <a:t>』</a:t>
            </a:r>
            <a:endParaRPr kumimoji="1" lang="ja-JP" altLang="en-US" sz="1400" b="1">
              <a:solidFill>
                <a:srgbClr val="C0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347C70-5766-CC42-947F-7B0BC581B240}"/>
              </a:ext>
            </a:extLst>
          </p:cNvPr>
          <p:cNvSpPr txBox="1"/>
          <p:nvPr/>
        </p:nvSpPr>
        <p:spPr>
          <a:xfrm>
            <a:off x="1492469" y="2498240"/>
            <a:ext cx="6159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HGPGothicE" panose="020B0900000000000000" pitchFamily="34" charset="-128"/>
                <a:ea typeface="HGPGothicE" panose="020B0900000000000000" pitchFamily="34" charset="-128"/>
              </a:rPr>
              <a:t>STEP</a:t>
            </a:r>
            <a:r>
              <a:rPr kumimoji="1" lang="ja-JP" altLang="en-US" sz="3200" b="1">
                <a:latin typeface="HGPGothicE" panose="020B0900000000000000" pitchFamily="34" charset="-128"/>
                <a:ea typeface="HGPGothicE" panose="020B0900000000000000" pitchFamily="34" charset="-128"/>
              </a:rPr>
              <a:t> １　：　社長のリーダーシップ</a:t>
            </a:r>
          </a:p>
        </p:txBody>
      </p:sp>
    </p:spTree>
    <p:extLst>
      <p:ext uri="{BB962C8B-B14F-4D97-AF65-F5344CB8AC3E}">
        <p14:creationId xmlns:p14="http://schemas.microsoft.com/office/powerpoint/2010/main" val="84544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0571E6-52AE-5543-A8D0-7592DADA4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E8B7F8-F9E1-E44F-8B96-74C1EFDE24B1}"/>
              </a:ext>
            </a:extLst>
          </p:cNvPr>
          <p:cNvSpPr txBox="1"/>
          <p:nvPr/>
        </p:nvSpPr>
        <p:spPr>
          <a:xfrm>
            <a:off x="3112186" y="2397949"/>
            <a:ext cx="291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/>
              <a:t>事業とは？</a:t>
            </a:r>
          </a:p>
        </p:txBody>
      </p:sp>
    </p:spTree>
    <p:extLst>
      <p:ext uri="{BB962C8B-B14F-4D97-AF65-F5344CB8AC3E}">
        <p14:creationId xmlns:p14="http://schemas.microsoft.com/office/powerpoint/2010/main" val="240484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2FEA21-7D5D-024A-A803-AED3611EC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C815BBB-6E35-FD47-BD5A-2A2582533D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4647" y="934135"/>
            <a:ext cx="4114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8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E37E6A-86A6-6447-94C3-8C98F643F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424B28-3EB3-9743-879D-5C6345A1C74C}"/>
              </a:ext>
            </a:extLst>
          </p:cNvPr>
          <p:cNvSpPr txBox="1"/>
          <p:nvPr/>
        </p:nvSpPr>
        <p:spPr>
          <a:xfrm>
            <a:off x="1658984" y="2521060"/>
            <a:ext cx="5669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/>
              <a:t>社長のリーダーシップとは？</a:t>
            </a:r>
          </a:p>
        </p:txBody>
      </p:sp>
    </p:spTree>
    <p:extLst>
      <p:ext uri="{BB962C8B-B14F-4D97-AF65-F5344CB8AC3E}">
        <p14:creationId xmlns:p14="http://schemas.microsoft.com/office/powerpoint/2010/main" val="171665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AC8B7D-C02F-F542-9A88-59DB5BAE6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0FBDDF-07FF-3549-86A1-A3A6EA18B510}"/>
              </a:ext>
            </a:extLst>
          </p:cNvPr>
          <p:cNvSpPr txBox="1"/>
          <p:nvPr/>
        </p:nvSpPr>
        <p:spPr>
          <a:xfrm>
            <a:off x="705394" y="1436914"/>
            <a:ext cx="781158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リーダーが人をやる気にさせる能力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3600" b="1">
                <a:solidFill>
                  <a:srgbClr val="C00000"/>
                </a:solidFill>
              </a:rPr>
              <a:t>新しい未来を見せる感じさせる能力</a:t>
            </a:r>
          </a:p>
        </p:txBody>
      </p:sp>
    </p:spTree>
    <p:extLst>
      <p:ext uri="{BB962C8B-B14F-4D97-AF65-F5344CB8AC3E}">
        <p14:creationId xmlns:p14="http://schemas.microsoft.com/office/powerpoint/2010/main" val="312255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C54244-078E-3748-B0B7-21CEB4689AA8}"/>
              </a:ext>
            </a:extLst>
          </p:cNvPr>
          <p:cNvSpPr txBox="1"/>
          <p:nvPr/>
        </p:nvSpPr>
        <p:spPr>
          <a:xfrm>
            <a:off x="509451" y="50203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60C4A1-6184-4A4A-999A-3B37979C1CF8}"/>
              </a:ext>
            </a:extLst>
          </p:cNvPr>
          <p:cNvSpPr txBox="1"/>
          <p:nvPr/>
        </p:nvSpPr>
        <p:spPr>
          <a:xfrm>
            <a:off x="1430383" y="2016295"/>
            <a:ext cx="6283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１、本質（理念）発掘シート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2800" b="1"/>
              <a:t>２、目的目標４観点シート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59374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F5E14D-2F14-E54C-A189-8D1ECC006C37}"/>
              </a:ext>
            </a:extLst>
          </p:cNvPr>
          <p:cNvSpPr txBox="1"/>
          <p:nvPr/>
        </p:nvSpPr>
        <p:spPr>
          <a:xfrm>
            <a:off x="509451" y="502032"/>
            <a:ext cx="16328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/>
              <a:t>　</a:t>
            </a:r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3A8FA1-613F-D54D-AD24-1BC98F500939}"/>
              </a:ext>
            </a:extLst>
          </p:cNvPr>
          <p:cNvSpPr txBox="1"/>
          <p:nvPr/>
        </p:nvSpPr>
        <p:spPr>
          <a:xfrm>
            <a:off x="2155371" y="2582615"/>
            <a:ext cx="483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１、本質（理念）発掘シート</a:t>
            </a:r>
            <a:endParaRPr kumimoji="1"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388827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1676</Words>
  <Application>Microsoft Macintosh PowerPoint</Application>
  <PresentationFormat>画面に合わせる (4:3)</PresentationFormat>
  <Paragraphs>213</Paragraphs>
  <Slides>18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HGPGothicE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山口雄二</dc:creator>
  <cp:lastModifiedBy>山口 雄二</cp:lastModifiedBy>
  <cp:revision>49</cp:revision>
  <cp:lastPrinted>2021-01-24T07:10:33Z</cp:lastPrinted>
  <dcterms:created xsi:type="dcterms:W3CDTF">2020-07-24T12:19:42Z</dcterms:created>
  <dcterms:modified xsi:type="dcterms:W3CDTF">2021-01-24T07:54:06Z</dcterms:modified>
</cp:coreProperties>
</file>